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handoutMasterIdLst>
    <p:handoutMasterId r:id="rId22"/>
  </p:handoutMasterIdLst>
  <p:sldIdLst>
    <p:sldId id="256" r:id="rId2"/>
    <p:sldId id="306" r:id="rId3"/>
    <p:sldId id="308" r:id="rId4"/>
    <p:sldId id="314" r:id="rId5"/>
    <p:sldId id="309" r:id="rId6"/>
    <p:sldId id="310" r:id="rId7"/>
    <p:sldId id="311" r:id="rId8"/>
    <p:sldId id="312" r:id="rId9"/>
    <p:sldId id="320" r:id="rId10"/>
    <p:sldId id="315" r:id="rId11"/>
    <p:sldId id="313" r:id="rId12"/>
    <p:sldId id="316" r:id="rId13"/>
    <p:sldId id="317" r:id="rId14"/>
    <p:sldId id="318" r:id="rId15"/>
    <p:sldId id="319" r:id="rId16"/>
    <p:sldId id="264" r:id="rId17"/>
    <p:sldId id="321" r:id="rId18"/>
    <p:sldId id="304" r:id="rId19"/>
    <p:sldId id="288"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34">
          <p15:clr>
            <a:srgbClr val="A4A3A4"/>
          </p15:clr>
        </p15:guide>
      </p15:sldGuideLst>
    </p:ext>
    <p:ext uri="{2D200454-40CA-4A62-9FC3-DE9A4176ACB9}">
      <p15:notes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aveen Chakravarthy" initials="PC" lastIdx="1" clrIdx="0"/>
  <p:cmAuthor id="2" name="sai vamshi marri" initials="svm" lastIdx="3" clrIdx="1"/>
  <p:cmAuthor id="3" name="sandeep reddy" initials="sr"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0C8D"/>
    <a:srgbClr val="1407B9"/>
    <a:srgbClr val="DC08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5" autoAdjust="0"/>
    <p:restoredTop sz="94728" autoAdjust="0"/>
  </p:normalViewPr>
  <p:slideViewPr>
    <p:cSldViewPr snapToGrid="0">
      <p:cViewPr varScale="1">
        <p:scale>
          <a:sx n="83" d="100"/>
          <a:sy n="83" d="100"/>
        </p:scale>
        <p:origin x="-658" y="-77"/>
      </p:cViewPr>
      <p:guideLst>
        <p:guide orient="horz" pos="2160"/>
        <p:guide pos="383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7" d="100"/>
          <a:sy n="57" d="100"/>
        </p:scale>
        <p:origin x="1890"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B686266-876D-44A7-A81D-A4753C22FEC0}" type="datetime1">
              <a:rPr lang="en-IN" smtClean="0"/>
              <a:pPr/>
              <a:t>15-07-2021</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B65D4D-291C-4D15-B8F3-C793CB405DB9}" type="slidenum">
              <a:rPr lang="en-IN" smtClean="0"/>
              <a:pPr/>
              <a:t>‹#›</a:t>
            </a:fld>
            <a:endParaRPr lang="en-IN"/>
          </a:p>
        </p:txBody>
      </p:sp>
    </p:spTree>
    <p:extLst>
      <p:ext uri="{BB962C8B-B14F-4D97-AF65-F5344CB8AC3E}">
        <p14:creationId xmlns:p14="http://schemas.microsoft.com/office/powerpoint/2010/main" val="363326009"/>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E7BB73-B25F-46E1-94C2-D4933D60B905}" type="datetime1">
              <a:rPr lang="en-IN" smtClean="0"/>
              <a:pPr/>
              <a:t>15-07-2021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64EC57-331A-434C-A52C-990765F135F8}" type="slidenum">
              <a:rPr lang="en-IN" smtClean="0"/>
              <a:pPr/>
              <a:t>‹#›</a:t>
            </a:fld>
            <a:endParaRPr lang="en-IN"/>
          </a:p>
        </p:txBody>
      </p:sp>
    </p:spTree>
    <p:extLst>
      <p:ext uri="{BB962C8B-B14F-4D97-AF65-F5344CB8AC3E}">
        <p14:creationId xmlns:p14="http://schemas.microsoft.com/office/powerpoint/2010/main" val="48818819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BBE7BB73-B25F-46E1-94C2-D4933D60B905}" type="datetime1">
              <a:rPr lang="en-IN" smtClean="0"/>
              <a:pPr/>
              <a:t>15-07-2021</a:t>
            </a:fld>
            <a:endParaRPr lang="en-IN"/>
          </a:p>
        </p:txBody>
      </p:sp>
      <p:sp>
        <p:nvSpPr>
          <p:cNvPr id="5" name="Slide Number Placeholder 4"/>
          <p:cNvSpPr>
            <a:spLocks noGrp="1"/>
          </p:cNvSpPr>
          <p:nvPr>
            <p:ph type="sldNum" sz="quarter" idx="11"/>
          </p:nvPr>
        </p:nvSpPr>
        <p:spPr/>
        <p:txBody>
          <a:bodyPr/>
          <a:lstStyle/>
          <a:p>
            <a:fld id="{2264EC57-331A-434C-A52C-990765F135F8}" type="slidenum">
              <a:rPr lang="en-IN" smtClean="0"/>
              <a:pPr/>
              <a:t>1</a:t>
            </a:fld>
            <a:endParaRPr lang="en-IN"/>
          </a:p>
        </p:txBody>
      </p:sp>
    </p:spTree>
    <p:extLst>
      <p:ext uri="{BB962C8B-B14F-4D97-AF65-F5344CB8AC3E}">
        <p14:creationId xmlns:p14="http://schemas.microsoft.com/office/powerpoint/2010/main" val="3955710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BBE7BB73-B25F-46E1-94C2-D4933D60B905}" type="datetime1">
              <a:rPr lang="en-IN" smtClean="0"/>
              <a:pPr/>
              <a:t>15-07-2021</a:t>
            </a:fld>
            <a:endParaRPr lang="en-IN"/>
          </a:p>
        </p:txBody>
      </p:sp>
      <p:sp>
        <p:nvSpPr>
          <p:cNvPr id="5" name="Slide Number Placeholder 4"/>
          <p:cNvSpPr>
            <a:spLocks noGrp="1"/>
          </p:cNvSpPr>
          <p:nvPr>
            <p:ph type="sldNum" sz="quarter" idx="11"/>
          </p:nvPr>
        </p:nvSpPr>
        <p:spPr/>
        <p:txBody>
          <a:bodyPr/>
          <a:lstStyle/>
          <a:p>
            <a:fld id="{2264EC57-331A-434C-A52C-990765F135F8}" type="slidenum">
              <a:rPr lang="en-IN" smtClean="0"/>
              <a:pPr/>
              <a:t>6</a:t>
            </a:fld>
            <a:endParaRPr lang="en-IN"/>
          </a:p>
        </p:txBody>
      </p:sp>
    </p:spTree>
    <p:extLst>
      <p:ext uri="{BB962C8B-B14F-4D97-AF65-F5344CB8AC3E}">
        <p14:creationId xmlns:p14="http://schemas.microsoft.com/office/powerpoint/2010/main" val="326877383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B23C210-7815-4F88-8EB1-2083CF22A32D}" type="datetime1">
              <a:rPr lang="en-IN" smtClean="0"/>
              <a:pPr/>
              <a:t>15-07-2021</a:t>
            </a:fld>
            <a:endParaRPr lang="en-US" dirty="0"/>
          </a:p>
        </p:txBody>
      </p:sp>
      <p:sp>
        <p:nvSpPr>
          <p:cNvPr id="5" name="Footer Placeholder 4"/>
          <p:cNvSpPr>
            <a:spLocks noGrp="1"/>
          </p:cNvSpPr>
          <p:nvPr>
            <p:ph type="ftr" sz="quarter" idx="11"/>
          </p:nvPr>
        </p:nvSpPr>
        <p:spPr/>
        <p:txBody>
          <a:bodyPr/>
          <a:lstStyle/>
          <a:p>
            <a:r>
              <a:rPr lang="en-US" smtClean="0"/>
              <a:t>MINI  PROJECT (2020-21) , DEPARTMENT OF ECE, Anurag University</a:t>
            </a:r>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D57F1E4F-1CFF-5643-939E-217C01CDF565}"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34647C-1C45-4B56-943F-EF83EC6892E2}" type="datetime1">
              <a:rPr lang="en-IN" smtClean="0"/>
              <a:pPr/>
              <a:t>15-07-2021</a:t>
            </a:fld>
            <a:endParaRPr lang="en-US" dirty="0"/>
          </a:p>
        </p:txBody>
      </p:sp>
      <p:sp>
        <p:nvSpPr>
          <p:cNvPr id="5" name="Footer Placeholder 4"/>
          <p:cNvSpPr>
            <a:spLocks noGrp="1"/>
          </p:cNvSpPr>
          <p:nvPr>
            <p:ph type="ftr" sz="quarter" idx="11"/>
          </p:nvPr>
        </p:nvSpPr>
        <p:spPr/>
        <p:txBody>
          <a:bodyPr/>
          <a:lstStyle/>
          <a:p>
            <a:r>
              <a:rPr lang="en-US" smtClean="0"/>
              <a:t>MINI  PROJECT (2020-21) , DEPARTMENT OF ECE, Anurag University</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E8BD95-E9A3-4518-B07C-CE2F59315762}" type="datetime1">
              <a:rPr lang="en-IN" smtClean="0"/>
              <a:pPr/>
              <a:t>15-07-2021</a:t>
            </a:fld>
            <a:endParaRPr lang="en-US" dirty="0"/>
          </a:p>
        </p:txBody>
      </p:sp>
      <p:sp>
        <p:nvSpPr>
          <p:cNvPr id="5" name="Footer Placeholder 4"/>
          <p:cNvSpPr>
            <a:spLocks noGrp="1"/>
          </p:cNvSpPr>
          <p:nvPr>
            <p:ph type="ftr" sz="quarter" idx="11"/>
          </p:nvPr>
        </p:nvSpPr>
        <p:spPr/>
        <p:txBody>
          <a:bodyPr/>
          <a:lstStyle/>
          <a:p>
            <a:r>
              <a:rPr lang="en-US" smtClean="0"/>
              <a:t>MINI  PROJECT (2020-21) , DEPARTMENT OF ECE, Anurag University</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D9AF09-A4C0-43F2-ACC3-E7D7A34DE395}" type="datetime1">
              <a:rPr lang="en-IN" smtClean="0"/>
              <a:pPr/>
              <a:t>15-07-2021</a:t>
            </a:fld>
            <a:endParaRPr lang="en-US" dirty="0"/>
          </a:p>
        </p:txBody>
      </p:sp>
      <p:sp>
        <p:nvSpPr>
          <p:cNvPr id="5" name="Footer Placeholder 4"/>
          <p:cNvSpPr>
            <a:spLocks noGrp="1"/>
          </p:cNvSpPr>
          <p:nvPr>
            <p:ph type="ftr" sz="quarter" idx="11"/>
          </p:nvPr>
        </p:nvSpPr>
        <p:spPr/>
        <p:txBody>
          <a:bodyPr/>
          <a:lstStyle/>
          <a:p>
            <a:r>
              <a:rPr lang="en-US" smtClean="0"/>
              <a:t>MINI  PROJECT (2020-21) , DEPARTMENT OF ECE, Anurag University</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515CD2D4-71EF-4D24-90F8-074F05671269}" type="datetime1">
              <a:rPr lang="en-IN" smtClean="0"/>
              <a:pPr/>
              <a:t>15-07-2021</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r>
              <a:rPr lang="en-US" smtClean="0"/>
              <a:t>MINI  PROJECT (2020-21) , DEPARTMENT OF ECE, Anurag University</a:t>
            </a:r>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D57F1E4F-1CFF-5643-939E-217C01CDF565}"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3E2DC5D-0238-4D28-AF99-CFE82DF93DC8}" type="datetime1">
              <a:rPr lang="en-IN" smtClean="0"/>
              <a:pPr/>
              <a:t>15-07-2021</a:t>
            </a:fld>
            <a:endParaRPr lang="en-US" dirty="0"/>
          </a:p>
        </p:txBody>
      </p:sp>
      <p:sp>
        <p:nvSpPr>
          <p:cNvPr id="6" name="Footer Placeholder 5"/>
          <p:cNvSpPr>
            <a:spLocks noGrp="1"/>
          </p:cNvSpPr>
          <p:nvPr>
            <p:ph type="ftr" sz="quarter" idx="11"/>
          </p:nvPr>
        </p:nvSpPr>
        <p:spPr/>
        <p:txBody>
          <a:bodyPr/>
          <a:lstStyle/>
          <a:p>
            <a:r>
              <a:rPr lang="en-US" smtClean="0"/>
              <a:t>MINI  PROJECT (2020-21) , DEPARTMENT OF ECE, Anurag University</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421EF44-859D-4B6B-A214-379A15662FDA}" type="datetime1">
              <a:rPr lang="en-IN" smtClean="0"/>
              <a:pPr/>
              <a:t>15-07-2021</a:t>
            </a:fld>
            <a:endParaRPr lang="en-US" dirty="0"/>
          </a:p>
        </p:txBody>
      </p:sp>
      <p:sp>
        <p:nvSpPr>
          <p:cNvPr id="8" name="Footer Placeholder 7"/>
          <p:cNvSpPr>
            <a:spLocks noGrp="1"/>
          </p:cNvSpPr>
          <p:nvPr>
            <p:ph type="ftr" sz="quarter" idx="11"/>
          </p:nvPr>
        </p:nvSpPr>
        <p:spPr/>
        <p:txBody>
          <a:bodyPr/>
          <a:lstStyle/>
          <a:p>
            <a:r>
              <a:rPr lang="en-US" smtClean="0"/>
              <a:t>MINI  PROJECT (2020-21) , DEPARTMENT OF ECE, Anurag University</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2F85F28-C76F-4B43-A671-E597678A550A}" type="datetime1">
              <a:rPr lang="en-IN" smtClean="0"/>
              <a:pPr/>
              <a:t>15-07-2021</a:t>
            </a:fld>
            <a:endParaRPr lang="en-US" dirty="0"/>
          </a:p>
        </p:txBody>
      </p:sp>
      <p:sp>
        <p:nvSpPr>
          <p:cNvPr id="4" name="Footer Placeholder 3"/>
          <p:cNvSpPr>
            <a:spLocks noGrp="1"/>
          </p:cNvSpPr>
          <p:nvPr>
            <p:ph type="ftr" sz="quarter" idx="11"/>
          </p:nvPr>
        </p:nvSpPr>
        <p:spPr/>
        <p:txBody>
          <a:bodyPr/>
          <a:lstStyle/>
          <a:p>
            <a:r>
              <a:rPr lang="en-US" smtClean="0"/>
              <a:t>MINI  PROJECT (2020-21) , DEPARTMENT OF ECE, Anurag University</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5EF104-8A10-41F7-8AA8-8BD3B038634A}" type="datetime1">
              <a:rPr lang="en-IN" smtClean="0"/>
              <a:pPr/>
              <a:t>15-07-2021</a:t>
            </a:fld>
            <a:endParaRPr lang="en-US" dirty="0"/>
          </a:p>
        </p:txBody>
      </p:sp>
      <p:sp>
        <p:nvSpPr>
          <p:cNvPr id="3" name="Footer Placeholder 2"/>
          <p:cNvSpPr>
            <a:spLocks noGrp="1"/>
          </p:cNvSpPr>
          <p:nvPr>
            <p:ph type="ftr" sz="quarter" idx="11"/>
          </p:nvPr>
        </p:nvSpPr>
        <p:spPr/>
        <p:txBody>
          <a:bodyPr/>
          <a:lstStyle/>
          <a:p>
            <a:r>
              <a:rPr lang="en-US" smtClean="0"/>
              <a:t>MINI  PROJECT (2020-21) , DEPARTMENT OF ECE, Anurag University</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AC6F22E-A732-4A4C-A999-3A1E113CCF81}" type="datetime1">
              <a:rPr lang="en-IN" smtClean="0"/>
              <a:pPr/>
              <a:t>15-07-2021</a:t>
            </a:fld>
            <a:endParaRPr lang="en-US" dirty="0"/>
          </a:p>
        </p:txBody>
      </p:sp>
      <p:sp>
        <p:nvSpPr>
          <p:cNvPr id="6" name="Footer Placeholder 5"/>
          <p:cNvSpPr>
            <a:spLocks noGrp="1"/>
          </p:cNvSpPr>
          <p:nvPr>
            <p:ph type="ftr" sz="quarter" idx="11"/>
          </p:nvPr>
        </p:nvSpPr>
        <p:spPr/>
        <p:txBody>
          <a:bodyPr/>
          <a:lstStyle/>
          <a:p>
            <a:r>
              <a:rPr lang="en-US" smtClean="0"/>
              <a:t>MINI  PROJECT (2020-21) , DEPARTMENT OF ECE, Anurag University</a:t>
            </a:r>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Effect>
                          <a14:saturation sat="95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C238601-D1ED-45D2-ABB0-A19F5714B6C0}" type="datetime1">
              <a:rPr lang="en-IN" smtClean="0"/>
              <a:pPr/>
              <a:t>15-07-2021</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Effect>
                          <a14:saturation sat="95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39E94065-586E-40BD-9058-8EDCC0870A59}" type="datetime1">
              <a:rPr lang="en-IN" smtClean="0"/>
              <a:pPr/>
              <a:t>15-07-2021</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r>
              <a:rPr lang="en-US" smtClean="0"/>
              <a:t>MINI  PROJECT (2020-21) , DEPARTMENT OF ECE, Anurag University</a:t>
            </a:r>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brightnessContrast bright="-40000" contrast="20000"/>
                        </a14:imgEffect>
                        <a14:imgEffect>
                          <a14:saturation sat="95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D57F1E4F-1CFF-5643-939E-217C01CDF56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hf hd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anose="05000000000000000000"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6pPr>
      <a:lvl7pPr marL="189992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7pPr>
      <a:lvl8pPr marL="220027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8pPr>
      <a:lvl9pPr marL="249999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png"/><Relationship Id="rId5" Type="http://schemas.openxmlformats.org/officeDocument/2006/relationships/image" Target="../media/image6.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a:xfrm>
            <a:off x="253809" y="6406023"/>
            <a:ext cx="6327648" cy="365125"/>
          </a:xfrm>
        </p:spPr>
        <p:txBody>
          <a:bodyPr>
            <a:normAutofit/>
          </a:bodyPr>
          <a:lstStyle/>
          <a:p>
            <a:r>
              <a:rPr lang="en-US" sz="1200" b="1" dirty="0" smtClean="0">
                <a:latin typeface="Times New Roman" panose="02020603050405020304" pitchFamily="18" charset="0"/>
                <a:cs typeface="Times New Roman" panose="02020603050405020304" pitchFamily="18" charset="0"/>
              </a:rPr>
              <a:t>MAJOR  PROJECT (2020-21) , </a:t>
            </a:r>
            <a:r>
              <a:rPr lang="en-US" sz="1200" b="1" dirty="0" err="1" smtClean="0">
                <a:latin typeface="Times New Roman" panose="02020603050405020304" pitchFamily="18" charset="0"/>
                <a:cs typeface="Times New Roman" panose="02020603050405020304" pitchFamily="18" charset="0"/>
              </a:rPr>
              <a:t>Anurag</a:t>
            </a:r>
            <a:r>
              <a:rPr lang="en-US" sz="1200" b="1" dirty="0" smtClean="0">
                <a:latin typeface="Times New Roman" panose="02020603050405020304" pitchFamily="18" charset="0"/>
                <a:cs typeface="Times New Roman" panose="02020603050405020304" pitchFamily="18" charset="0"/>
              </a:rPr>
              <a:t> Group of Institutions</a:t>
            </a:r>
            <a:endParaRPr lang="en-IN" altLang="en-US" sz="1200" b="1" dirty="0">
              <a:latin typeface="Times New Roman" panose="02020603050405020304" pitchFamily="18" charset="0"/>
              <a:cs typeface="Times New Roman" panose="02020603050405020304" pitchFamily="18" charset="0"/>
            </a:endParaRPr>
          </a:p>
        </p:txBody>
      </p:sp>
      <p:sp>
        <p:nvSpPr>
          <p:cNvPr id="17" name="Slide Number Placeholder 16"/>
          <p:cNvSpPr>
            <a:spLocks noGrp="1"/>
          </p:cNvSpPr>
          <p:nvPr>
            <p:ph type="sldNum" sz="quarter" idx="12"/>
          </p:nvPr>
        </p:nvSpPr>
        <p:spPr/>
        <p:txBody>
          <a:bodyPr/>
          <a:lstStyle/>
          <a:p>
            <a:fld id="{D57F1E4F-1CFF-5643-939E-217C01CDF565}" type="slidenum">
              <a:rPr lang="en-US" smtClean="0"/>
              <a:pPr/>
              <a:t>1</a:t>
            </a:fld>
            <a:endParaRPr lang="en-US" dirty="0">
              <a:gradFill>
                <a:gsLst>
                  <a:gs pos="0">
                    <a:srgbClr val="007BD3"/>
                  </a:gs>
                  <a:gs pos="100000">
                    <a:srgbClr val="034373"/>
                  </a:gs>
                </a:gsLst>
                <a:lin scaled="0"/>
              </a:gradFill>
            </a:endParaRPr>
          </a:p>
        </p:txBody>
      </p:sp>
      <p:sp>
        <p:nvSpPr>
          <p:cNvPr id="14" name="Content Placeholder 13"/>
          <p:cNvSpPr>
            <a:spLocks noGrp="1"/>
          </p:cNvSpPr>
          <p:nvPr>
            <p:ph sz="half" idx="4294967295"/>
          </p:nvPr>
        </p:nvSpPr>
        <p:spPr>
          <a:xfrm>
            <a:off x="6081167" y="1418274"/>
            <a:ext cx="4632325" cy="2628004"/>
          </a:xfrm>
        </p:spPr>
        <p:txBody>
          <a:bodyPr>
            <a:normAutofit/>
          </a:bodyPr>
          <a:lstStyle/>
          <a:p>
            <a:pPr marL="0" indent="0" algn="ctr">
              <a:buNone/>
            </a:pPr>
            <a:r>
              <a:rPr lang="en-US" sz="2400" b="1" dirty="0" smtClean="0">
                <a:solidFill>
                  <a:srgbClr val="0070C0"/>
                </a:solidFill>
              </a:rPr>
              <a:t>Presented by</a:t>
            </a:r>
          </a:p>
          <a:p>
            <a:pPr marL="0" indent="0">
              <a:buNone/>
            </a:pPr>
            <a:r>
              <a:rPr lang="en-US" dirty="0" smtClean="0"/>
              <a:t>Batch Number: 5</a:t>
            </a:r>
            <a:endParaRPr lang="en-US" dirty="0"/>
          </a:p>
          <a:p>
            <a:r>
              <a:rPr lang="en-IN" dirty="0" smtClean="0"/>
              <a:t>B. </a:t>
            </a:r>
            <a:r>
              <a:rPr lang="en-IN" dirty="0" err="1" smtClean="0"/>
              <a:t>Sumith</a:t>
            </a:r>
            <a:r>
              <a:rPr lang="en-IN" dirty="0" smtClean="0"/>
              <a:t> </a:t>
            </a:r>
            <a:r>
              <a:rPr lang="en-IN" dirty="0" err="1" smtClean="0"/>
              <a:t>Babu</a:t>
            </a:r>
            <a:r>
              <a:rPr lang="en-IN" dirty="0" smtClean="0"/>
              <a:t>         17H61A04D1</a:t>
            </a:r>
            <a:endParaRPr lang="en-IN" dirty="0"/>
          </a:p>
          <a:p>
            <a:r>
              <a:rPr lang="en-IN" dirty="0" smtClean="0"/>
              <a:t>G.  </a:t>
            </a:r>
            <a:r>
              <a:rPr lang="en-IN" dirty="0" err="1" smtClean="0"/>
              <a:t>Arjun</a:t>
            </a:r>
            <a:r>
              <a:rPr lang="en-IN" dirty="0" smtClean="0"/>
              <a:t> Kumar       17H61A04D7</a:t>
            </a:r>
            <a:endParaRPr lang="en-IN" dirty="0"/>
          </a:p>
          <a:p>
            <a:r>
              <a:rPr lang="en-IN" dirty="0" smtClean="0"/>
              <a:t>J.  </a:t>
            </a:r>
            <a:r>
              <a:rPr lang="en-IN" dirty="0" err="1" smtClean="0"/>
              <a:t>Sujatha</a:t>
            </a:r>
            <a:r>
              <a:rPr lang="en-IN" dirty="0" smtClean="0"/>
              <a:t>  	          18H65A0426</a:t>
            </a:r>
            <a:endParaRPr lang="en-IN" dirty="0"/>
          </a:p>
          <a:p>
            <a:endParaRPr lang="en-IN" dirty="0"/>
          </a:p>
        </p:txBody>
      </p:sp>
      <p:sp>
        <p:nvSpPr>
          <p:cNvPr id="10" name="Content Placeholder 9"/>
          <p:cNvSpPr>
            <a:spLocks noGrp="1"/>
          </p:cNvSpPr>
          <p:nvPr>
            <p:ph sz="quarter" idx="4294967295"/>
          </p:nvPr>
        </p:nvSpPr>
        <p:spPr>
          <a:xfrm>
            <a:off x="6081167" y="4730708"/>
            <a:ext cx="4632325" cy="1542076"/>
          </a:xfrm>
        </p:spPr>
        <p:txBody>
          <a:bodyPr>
            <a:normAutofit fontScale="92500" lnSpcReduction="20000"/>
          </a:bodyPr>
          <a:lstStyle/>
          <a:p>
            <a:pPr marL="0" indent="0" algn="ctr">
              <a:buNone/>
            </a:pPr>
            <a:r>
              <a:rPr lang="en-US" sz="2400" b="1" dirty="0">
                <a:solidFill>
                  <a:srgbClr val="0070C0"/>
                </a:solidFill>
              </a:rPr>
              <a:t>Under the </a:t>
            </a:r>
            <a:r>
              <a:rPr lang="en-IN" altLang="en-US" sz="2400" b="1" dirty="0">
                <a:solidFill>
                  <a:srgbClr val="0070C0"/>
                </a:solidFill>
              </a:rPr>
              <a:t>guidance</a:t>
            </a:r>
            <a:r>
              <a:rPr lang="en-US" sz="2400" b="1" dirty="0">
                <a:solidFill>
                  <a:srgbClr val="0070C0"/>
                </a:solidFill>
              </a:rPr>
              <a:t> of </a:t>
            </a:r>
          </a:p>
          <a:p>
            <a:pPr marL="0" indent="0" algn="ctr">
              <a:buNone/>
            </a:pPr>
            <a:r>
              <a:rPr lang="en-US" sz="2400" dirty="0" smtClean="0"/>
              <a:t>Mr. B. </a:t>
            </a:r>
            <a:r>
              <a:rPr lang="en-US" sz="2400" dirty="0" err="1" smtClean="0"/>
              <a:t>Santhosh</a:t>
            </a:r>
            <a:r>
              <a:rPr lang="en-US" sz="2400" dirty="0" smtClean="0"/>
              <a:t> Kumar</a:t>
            </a:r>
          </a:p>
          <a:p>
            <a:pPr marL="0" indent="0" algn="ctr">
              <a:buNone/>
            </a:pPr>
            <a:r>
              <a:rPr lang="en-US" sz="2400" dirty="0" smtClean="0"/>
              <a:t>Assistant Professor </a:t>
            </a:r>
          </a:p>
          <a:p>
            <a:pPr marL="0" indent="0" algn="ctr">
              <a:buNone/>
            </a:pPr>
            <a:r>
              <a:rPr lang="en-US" sz="2400" dirty="0" smtClean="0"/>
              <a:t>AGI</a:t>
            </a:r>
            <a:endParaRPr lang="en-US" sz="2400" dirty="0"/>
          </a:p>
          <a:p>
            <a:pPr marL="0" indent="0">
              <a:buNone/>
            </a:pPr>
            <a:endParaRPr lang="en-US" sz="2400" dirty="0"/>
          </a:p>
        </p:txBody>
      </p:sp>
      <p:sp>
        <p:nvSpPr>
          <p:cNvPr id="2" name="Rectangle 16"/>
          <p:cNvSpPr>
            <a:spLocks noGrp="1" noRot="1" noChangeAspect="1" noMove="1" noResize="1" noEditPoints="1" noAdjustHandles="1" noChangeArrowheads="1" noChangeShapeType="1" noTextEdit="1"/>
          </p:cNvSpPr>
          <p:nvPr/>
        </p:nvSpPr>
        <p:spPr>
          <a:xfrm>
            <a:off x="0" y="-635"/>
            <a:ext cx="12190095" cy="1275080"/>
          </a:xfrm>
          <a:prstGeom prst="rect">
            <a:avLst/>
          </a:prstGeom>
          <a:solidFill>
            <a:srgbClr val="002060"/>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3" name="AutoShape 2" descr="DEP_ECE | NSS College of Engineer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b="17484"/>
          <a:stretch/>
        </p:blipFill>
        <p:spPr>
          <a:xfrm>
            <a:off x="-1270" y="1240994"/>
            <a:ext cx="5501317" cy="2812391"/>
          </a:xfrm>
          <a:prstGeom prst="rect">
            <a:avLst/>
          </a:prstGeom>
        </p:spPr>
      </p:pic>
      <p:sp>
        <p:nvSpPr>
          <p:cNvPr id="13" name="Title 1"/>
          <p:cNvSpPr txBox="1">
            <a:spLocks/>
          </p:cNvSpPr>
          <p:nvPr/>
        </p:nvSpPr>
        <p:spPr>
          <a:xfrm>
            <a:off x="-240904" y="58738"/>
            <a:ext cx="12192112" cy="12157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altLang="en-US" sz="3600" cap="none" dirty="0" smtClean="0">
                <a:ln>
                  <a:solidFill>
                    <a:schemeClr val="bg1"/>
                  </a:solidFill>
                </a:ln>
                <a:solidFill>
                  <a:schemeClr val="bg1"/>
                </a:solidFill>
                <a:latin typeface="Times New Roman" panose="02020603050405020304" pitchFamily="18" charset="0"/>
                <a:cs typeface="Times New Roman" panose="02020603050405020304" pitchFamily="18" charset="0"/>
              </a:rPr>
              <a:t>STUDENT PLACEMENT CHANCE PREDICTION</a:t>
            </a:r>
          </a:p>
          <a:p>
            <a:pPr algn="ctr"/>
            <a:r>
              <a:rPr lang="en-US" altLang="en-US" sz="3600" cap="none" dirty="0" smtClean="0">
                <a:ln>
                  <a:solidFill>
                    <a:schemeClr val="bg1"/>
                  </a:solidFill>
                </a:ln>
                <a:solidFill>
                  <a:schemeClr val="bg1"/>
                </a:solidFill>
                <a:latin typeface="Times New Roman" panose="02020603050405020304" pitchFamily="18" charset="0"/>
                <a:cs typeface="Times New Roman" panose="02020603050405020304" pitchFamily="18" charset="0"/>
              </a:rPr>
              <a:t>USING ANN </a:t>
            </a:r>
            <a:r>
              <a:rPr lang="en-IN" altLang="en-US" sz="3600" cap="none" dirty="0" smtClean="0">
                <a:ln>
                  <a:solidFill>
                    <a:schemeClr val="bg1"/>
                  </a:solidFill>
                </a:ln>
                <a:solidFill>
                  <a:schemeClr val="bg1"/>
                </a:solidFill>
                <a:latin typeface="Times New Roman" panose="02020603050405020304" pitchFamily="18" charset="0"/>
                <a:cs typeface="Times New Roman" panose="02020603050405020304" pitchFamily="18" charset="0"/>
              </a:rPr>
              <a:t> </a:t>
            </a:r>
            <a:endParaRPr lang="en-IN" sz="3600" cap="none" dirty="0">
              <a:ln>
                <a:solidFill>
                  <a:schemeClr val="bg1"/>
                </a:solidFill>
              </a:ln>
              <a:solidFill>
                <a:schemeClr val="bg1"/>
              </a:solidFill>
              <a:latin typeface="Times New Roman" panose="02020603050405020304" pitchFamily="18" charset="0"/>
              <a:cs typeface="Times New Roman" panose="02020603050405020304" pitchFamily="18" charset="0"/>
              <a:sym typeface="+mn-ea"/>
            </a:endParaRPr>
          </a:p>
        </p:txBody>
      </p:sp>
      <p:pic>
        <p:nvPicPr>
          <p:cNvPr id="1026" name="Picture 2" descr="https://admin.google.com/u/0/ac/images/logo.gif?uid=109924939541493266436&amp;service=google_gsuit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13493" y="0"/>
            <a:ext cx="1477871" cy="12573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55574" y="4256877"/>
            <a:ext cx="5194347" cy="2062103"/>
          </a:xfrm>
          <a:prstGeom prst="rect">
            <a:avLst/>
          </a:prstGeom>
        </p:spPr>
        <p:txBody>
          <a:bodyPr wrap="square">
            <a:spAutoFit/>
          </a:bodyPr>
          <a:lstStyle/>
          <a:p>
            <a:pPr algn="ctr"/>
            <a:r>
              <a:rPr lang="en-US" sz="3600" b="1" dirty="0">
                <a:solidFill>
                  <a:srgbClr val="0070C0"/>
                </a:solidFill>
                <a:latin typeface="Times New Roman" pitchFamily="18" charset="0"/>
                <a:cs typeface="Times New Roman" pitchFamily="18" charset="0"/>
              </a:rPr>
              <a:t>DEPARTMENT OF </a:t>
            </a:r>
            <a:r>
              <a:rPr lang="en-US" sz="3600" b="1" dirty="0" smtClean="0">
                <a:solidFill>
                  <a:srgbClr val="0070C0"/>
                </a:solidFill>
                <a:latin typeface="Times New Roman" pitchFamily="18" charset="0"/>
                <a:cs typeface="Times New Roman" pitchFamily="18" charset="0"/>
              </a:rPr>
              <a:t>ECE</a:t>
            </a:r>
          </a:p>
          <a:p>
            <a:pPr algn="ctr"/>
            <a:r>
              <a:rPr lang="en-US" sz="3600" b="1" dirty="0" smtClean="0">
                <a:solidFill>
                  <a:schemeClr val="tx1">
                    <a:lumMod val="85000"/>
                    <a:lumOff val="15000"/>
                  </a:schemeClr>
                </a:solidFill>
                <a:latin typeface="Times New Roman" pitchFamily="18" charset="0"/>
                <a:cs typeface="Times New Roman" pitchFamily="18" charset="0"/>
              </a:rPr>
              <a:t>Domain:</a:t>
            </a:r>
          </a:p>
          <a:p>
            <a:pPr algn="ctr"/>
            <a:r>
              <a:rPr lang="en-US" sz="2800" b="1" dirty="0" smtClean="0">
                <a:solidFill>
                  <a:schemeClr val="tx1">
                    <a:lumMod val="85000"/>
                    <a:lumOff val="15000"/>
                  </a:schemeClr>
                </a:solidFill>
                <a:latin typeface="Times New Roman" pitchFamily="18" charset="0"/>
                <a:cs typeface="Times New Roman" pitchFamily="18" charset="0"/>
              </a:rPr>
              <a:t>Deep learning, Web development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a:spLocks noGrp="1" noRot="1" noChangeAspect="1" noMove="1" noResize="1" noEditPoints="1" noAdjustHandles="1" noChangeArrowheads="1" noChangeShapeType="1" noTextEdit="1"/>
          </p:cNvSpPr>
          <p:nvPr/>
        </p:nvSpPr>
        <p:spPr>
          <a:xfrm>
            <a:off x="635" y="-635"/>
            <a:ext cx="12191365" cy="106489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1955145" cy="1063625"/>
          </a:xfrm>
        </p:spPr>
        <p:txBody>
          <a:bodyPr>
            <a:normAutofit/>
          </a:bodyPr>
          <a:lstStyle/>
          <a:p>
            <a:r>
              <a:rPr lang="en-IN" sz="3600" b="1" dirty="0" smtClean="0">
                <a:solidFill>
                  <a:schemeClr val="bg1"/>
                </a:solidFill>
                <a:latin typeface="Times New Roman" panose="02020603050405020304" pitchFamily="18" charset="0"/>
                <a:cs typeface="Times New Roman" panose="02020603050405020304" pitchFamily="18" charset="0"/>
              </a:rPr>
              <a:t>Software and Hardware </a:t>
            </a:r>
            <a:r>
              <a:rPr lang="en-IN" sz="3600" b="1" dirty="0" err="1" smtClean="0">
                <a:solidFill>
                  <a:schemeClr val="bg1"/>
                </a:solidFill>
                <a:latin typeface="Times New Roman" panose="02020603050405020304" pitchFamily="18" charset="0"/>
                <a:cs typeface="Times New Roman" panose="02020603050405020304" pitchFamily="18" charset="0"/>
              </a:rPr>
              <a:t>requireMent</a:t>
            </a:r>
            <a:endParaRPr lang="en-IN" sz="3600" b="1" dirty="0">
              <a:solidFill>
                <a:schemeClr val="bg1"/>
              </a:solidFill>
              <a:latin typeface="Times New Roman" panose="02020603050405020304" pitchFamily="18" charset="0"/>
              <a:cs typeface="Times New Roman" panose="02020603050405020304" pitchFamily="18" charset="0"/>
            </a:endParaRPr>
          </a:p>
        </p:txBody>
      </p:sp>
      <p:grpSp>
        <p:nvGrpSpPr>
          <p:cNvPr id="19" name="Group 18"/>
          <p:cNvGrpSpPr>
            <a:grpSpLocks noGrp="1" noUngrp="1" noRot="1" noChangeAspect="1" noMove="1" noResize="1"/>
          </p:cNvGrpSpPr>
          <p:nvPr/>
        </p:nvGrpSpPr>
        <p:grpSpPr>
          <a:xfrm>
            <a:off x="11401725" y="6229681"/>
            <a:ext cx="457200" cy="457200"/>
            <a:chOff x="11361456" y="6195813"/>
            <a:chExt cx="548640" cy="548640"/>
          </a:xfrm>
        </p:grpSpPr>
        <p:sp>
          <p:nvSpPr>
            <p:cNvPr id="20" name="Oval 19"/>
            <p:cNvSpPr/>
            <p:nvPr/>
          </p:nvSpPr>
          <p:spPr>
            <a:xfrm>
              <a:off x="11361456" y="6195813"/>
              <a:ext cx="548640" cy="54864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1" name="Oval 20"/>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8" name="Slide Number Placeholder 7"/>
          <p:cNvSpPr>
            <a:spLocks noGrp="1"/>
          </p:cNvSpPr>
          <p:nvPr>
            <p:ph type="sldNum" sz="quarter" idx="12"/>
          </p:nvPr>
        </p:nvSpPr>
        <p:spPr>
          <a:xfrm>
            <a:off x="11311128" y="6272784"/>
            <a:ext cx="640080" cy="365125"/>
          </a:xfrm>
        </p:spPr>
        <p:txBody>
          <a:bodyPr>
            <a:normAutofit/>
          </a:bodyPr>
          <a:lstStyle/>
          <a:p>
            <a:pPr>
              <a:spcAft>
                <a:spcPts val="600"/>
              </a:spcAft>
            </a:pPr>
            <a:fld id="{D57F1E4F-1CFF-5643-939E-217C01CDF565}" type="slidenum">
              <a:rPr lang="en-US" smtClean="0"/>
              <a:pPr>
                <a:spcAft>
                  <a:spcPts val="600"/>
                </a:spcAft>
              </a:pPr>
              <a:t>10</a:t>
            </a:fld>
            <a:endParaRPr lang="en-US"/>
          </a:p>
        </p:txBody>
      </p:sp>
      <p:sp>
        <p:nvSpPr>
          <p:cNvPr id="11" name="Footer Placeholder 6"/>
          <p:cNvSpPr>
            <a:spLocks noGrp="1"/>
          </p:cNvSpPr>
          <p:nvPr>
            <p:ph type="ftr" sz="quarter" idx="11"/>
          </p:nvPr>
        </p:nvSpPr>
        <p:spPr>
          <a:xfrm>
            <a:off x="253809" y="6406023"/>
            <a:ext cx="6327648" cy="365125"/>
          </a:xfrm>
        </p:spPr>
        <p:txBody>
          <a:bodyPr>
            <a:normAutofit/>
          </a:bodyPr>
          <a:lstStyle/>
          <a:p>
            <a:r>
              <a:rPr lang="en-US" sz="1200" b="1" dirty="0" smtClean="0">
                <a:latin typeface="Times New Roman" panose="02020603050405020304" pitchFamily="18" charset="0"/>
                <a:cs typeface="Times New Roman" panose="02020603050405020304" pitchFamily="18" charset="0"/>
              </a:rPr>
              <a:t>MAJOR  PROJECT (2020-21) , DEPARTMENT OF ECE, </a:t>
            </a:r>
            <a:r>
              <a:rPr lang="en-US" sz="1200" b="1" dirty="0" err="1" smtClean="0">
                <a:latin typeface="Times New Roman" panose="02020603050405020304" pitchFamily="18" charset="0"/>
                <a:cs typeface="Times New Roman" panose="02020603050405020304" pitchFamily="18" charset="0"/>
              </a:rPr>
              <a:t>Anurag</a:t>
            </a:r>
            <a:r>
              <a:rPr lang="en-US" sz="1200" b="1" dirty="0" smtClean="0">
                <a:latin typeface="Times New Roman" panose="02020603050405020304" pitchFamily="18" charset="0"/>
                <a:cs typeface="Times New Roman" panose="02020603050405020304" pitchFamily="18" charset="0"/>
              </a:rPr>
              <a:t> Group Of  Institutions</a:t>
            </a:r>
            <a:endParaRPr lang="en-IN" altLang="en-US" sz="1200" b="1" dirty="0">
              <a:latin typeface="Times New Roman" panose="02020603050405020304" pitchFamily="18" charset="0"/>
              <a:cs typeface="Times New Roman" panose="02020603050405020304" pitchFamily="18" charset="0"/>
            </a:endParaRPr>
          </a:p>
        </p:txBody>
      </p:sp>
      <p:pic>
        <p:nvPicPr>
          <p:cNvPr id="12" name="Picture 2" descr="https://admin.google.com/u/0/ac/images/logo.gif?uid=109924939541493266436&amp;service=google_gsu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0913" y="0"/>
            <a:ext cx="1300451" cy="10934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p:cNvGraphicFramePr>
            <a:graphicFrameLocks noGrp="1"/>
          </p:cNvGraphicFramePr>
          <p:nvPr>
            <p:extLst>
              <p:ext uri="{D42A27DB-BD31-4B8C-83A1-F6EECF244321}">
                <p14:modId xmlns:p14="http://schemas.microsoft.com/office/powerpoint/2010/main" val="3558926976"/>
              </p:ext>
            </p:extLst>
          </p:nvPr>
        </p:nvGraphicFramePr>
        <p:xfrm>
          <a:off x="2032317" y="1786466"/>
          <a:ext cx="8128000" cy="2404534"/>
        </p:xfrm>
        <a:graphic>
          <a:graphicData uri="http://schemas.openxmlformats.org/drawingml/2006/table">
            <a:tbl>
              <a:tblPr firstRow="1" bandRow="1">
                <a:tableStyleId>{073A0DAA-6AF3-43AB-8588-CEC1D06C72B9}</a:tableStyleId>
              </a:tblPr>
              <a:tblGrid>
                <a:gridCol w="4064000"/>
                <a:gridCol w="4064000"/>
              </a:tblGrid>
              <a:tr h="370840">
                <a:tc>
                  <a:txBody>
                    <a:bodyPr/>
                    <a:lstStyle/>
                    <a:p>
                      <a:pPr algn="ctr"/>
                      <a:r>
                        <a:rPr lang="en-US" dirty="0" smtClean="0"/>
                        <a:t>Hardware</a:t>
                      </a:r>
                      <a:endParaRPr lang="en-US" dirty="0"/>
                    </a:p>
                  </a:txBody>
                  <a:tcPr/>
                </a:tc>
                <a:tc>
                  <a:txBody>
                    <a:bodyPr/>
                    <a:lstStyle/>
                    <a:p>
                      <a:pPr algn="ctr"/>
                      <a:r>
                        <a:rPr lang="en-US" dirty="0" smtClean="0"/>
                        <a:t>Software</a:t>
                      </a:r>
                      <a:endParaRPr lang="en-US" dirty="0"/>
                    </a:p>
                  </a:txBody>
                  <a:tcPr/>
                </a:tc>
              </a:tr>
              <a:tr h="2033694">
                <a:tc>
                  <a:txBody>
                    <a:bodyPr/>
                    <a:lstStyle/>
                    <a:p>
                      <a:pPr marL="285750" indent="-285750">
                        <a:buFont typeface="Wingdings" pitchFamily="2" charset="2"/>
                        <a:buChar char="Ø"/>
                      </a:pPr>
                      <a:r>
                        <a:rPr lang="en-US" dirty="0" smtClean="0"/>
                        <a:t>Processor – i5- 8</a:t>
                      </a:r>
                      <a:r>
                        <a:rPr lang="en-US" baseline="30000" dirty="0" smtClean="0"/>
                        <a:t>th</a:t>
                      </a:r>
                      <a:r>
                        <a:rPr lang="en-US" dirty="0" smtClean="0"/>
                        <a:t> generation</a:t>
                      </a:r>
                    </a:p>
                    <a:p>
                      <a:pPr marL="285750" indent="-285750">
                        <a:buFont typeface="Wingdings" pitchFamily="2" charset="2"/>
                        <a:buChar char="Ø"/>
                      </a:pPr>
                      <a:r>
                        <a:rPr lang="en-US" dirty="0" smtClean="0"/>
                        <a:t>RAM- 8gb</a:t>
                      </a:r>
                    </a:p>
                    <a:p>
                      <a:pPr marL="285750" indent="-285750">
                        <a:buFont typeface="Wingdings" pitchFamily="2" charset="2"/>
                        <a:buChar char="Ø"/>
                      </a:pPr>
                      <a:r>
                        <a:rPr lang="en-US" dirty="0" smtClean="0"/>
                        <a:t>Hard</a:t>
                      </a:r>
                      <a:r>
                        <a:rPr lang="en-US" baseline="0" dirty="0" smtClean="0"/>
                        <a:t> disk- 1TB</a:t>
                      </a:r>
                    </a:p>
                    <a:p>
                      <a:pPr marL="285750" indent="-285750">
                        <a:buFont typeface="Wingdings" pitchFamily="2" charset="2"/>
                        <a:buChar char="Ø"/>
                      </a:pPr>
                      <a:r>
                        <a:rPr lang="en-US" baseline="0" dirty="0" smtClean="0"/>
                        <a:t>Keyboard – Standard Keyboard</a:t>
                      </a:r>
                      <a:endParaRPr lang="en-US" dirty="0"/>
                    </a:p>
                  </a:txBody>
                  <a:tcPr/>
                </a:tc>
                <a:tc>
                  <a:txBody>
                    <a:bodyPr/>
                    <a:lstStyle/>
                    <a:p>
                      <a:pPr marL="285750" indent="-285750">
                        <a:buFont typeface="Wingdings" pitchFamily="2" charset="2"/>
                        <a:buChar char="Ø"/>
                      </a:pPr>
                      <a:r>
                        <a:rPr lang="en-US" dirty="0" smtClean="0"/>
                        <a:t>Operating</a:t>
                      </a:r>
                      <a:r>
                        <a:rPr lang="en-US" baseline="0" dirty="0" smtClean="0"/>
                        <a:t> System- Windows 10</a:t>
                      </a:r>
                    </a:p>
                    <a:p>
                      <a:pPr marL="285750" indent="-285750">
                        <a:buFont typeface="Wingdings" pitchFamily="2" charset="2"/>
                        <a:buChar char="Ø"/>
                      </a:pPr>
                      <a:r>
                        <a:rPr lang="en-US" baseline="0" dirty="0" smtClean="0"/>
                        <a:t>Web Technologies- HTML5,CSS,JavaScript</a:t>
                      </a:r>
                    </a:p>
                    <a:p>
                      <a:pPr marL="285750" indent="-285750">
                        <a:buFont typeface="Wingdings" pitchFamily="2" charset="2"/>
                        <a:buChar char="Ø"/>
                      </a:pPr>
                      <a:r>
                        <a:rPr lang="en-US" baseline="0" dirty="0" smtClean="0"/>
                        <a:t>Database – MySQL</a:t>
                      </a:r>
                    </a:p>
                    <a:p>
                      <a:pPr marL="0" indent="0">
                        <a:buFont typeface="Wingdings" pitchFamily="2" charset="2"/>
                        <a:buNone/>
                      </a:pPr>
                      <a:endParaRPr lang="en-US" dirty="0"/>
                    </a:p>
                  </a:txBody>
                  <a:tcPr/>
                </a:tc>
              </a:tr>
            </a:tbl>
          </a:graphicData>
        </a:graphic>
      </p:graphicFrame>
    </p:spTree>
    <p:extLst>
      <p:ext uri="{BB962C8B-B14F-4D97-AF65-F5344CB8AC3E}">
        <p14:creationId xmlns:p14="http://schemas.microsoft.com/office/powerpoint/2010/main" val="1322757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a:spLocks noGrp="1" noRot="1" noChangeAspect="1" noMove="1" noResize="1" noEditPoints="1" noAdjustHandles="1" noChangeArrowheads="1" noChangeShapeType="1" noTextEdit="1"/>
          </p:cNvSpPr>
          <p:nvPr/>
        </p:nvSpPr>
        <p:spPr>
          <a:xfrm>
            <a:off x="635" y="-635"/>
            <a:ext cx="12191365" cy="106489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36220" y="0"/>
            <a:ext cx="11955145" cy="1063625"/>
          </a:xfrm>
        </p:spPr>
        <p:txBody>
          <a:bodyPr>
            <a:normAutofit/>
          </a:bodyPr>
          <a:lstStyle/>
          <a:p>
            <a:pPr algn="ctr"/>
            <a:r>
              <a:rPr lang="en-IN" sz="4000" b="1" dirty="0" smtClean="0">
                <a:solidFill>
                  <a:schemeClr val="bg1"/>
                </a:solidFill>
                <a:latin typeface="Times New Roman" panose="02020603050405020304" pitchFamily="18" charset="0"/>
                <a:cs typeface="Times New Roman" panose="02020603050405020304" pitchFamily="18" charset="0"/>
              </a:rPr>
              <a:t>Result</a:t>
            </a:r>
            <a:endParaRPr lang="en-IN" sz="4000" b="1" dirty="0">
              <a:solidFill>
                <a:schemeClr val="bg1"/>
              </a:solidFill>
              <a:latin typeface="Times New Roman" panose="02020603050405020304" pitchFamily="18" charset="0"/>
              <a:cs typeface="Times New Roman" panose="02020603050405020304" pitchFamily="18" charset="0"/>
            </a:endParaRPr>
          </a:p>
        </p:txBody>
      </p:sp>
      <p:grpSp>
        <p:nvGrpSpPr>
          <p:cNvPr id="19" name="Group 18"/>
          <p:cNvGrpSpPr>
            <a:grpSpLocks noGrp="1" noUngrp="1" noRot="1" noChangeAspect="1" noMove="1" noResize="1"/>
          </p:cNvGrpSpPr>
          <p:nvPr/>
        </p:nvGrpSpPr>
        <p:grpSpPr>
          <a:xfrm>
            <a:off x="11401725" y="6229681"/>
            <a:ext cx="457200" cy="457200"/>
            <a:chOff x="11361456" y="6195813"/>
            <a:chExt cx="548640" cy="548640"/>
          </a:xfrm>
        </p:grpSpPr>
        <p:sp>
          <p:nvSpPr>
            <p:cNvPr id="20" name="Oval 19"/>
            <p:cNvSpPr/>
            <p:nvPr/>
          </p:nvSpPr>
          <p:spPr>
            <a:xfrm>
              <a:off x="11361456" y="6195813"/>
              <a:ext cx="548640" cy="54864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1" name="Oval 20"/>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8" name="Slide Number Placeholder 7"/>
          <p:cNvSpPr>
            <a:spLocks noGrp="1"/>
          </p:cNvSpPr>
          <p:nvPr>
            <p:ph type="sldNum" sz="quarter" idx="12"/>
          </p:nvPr>
        </p:nvSpPr>
        <p:spPr>
          <a:xfrm>
            <a:off x="11311128" y="6272784"/>
            <a:ext cx="640080" cy="365125"/>
          </a:xfrm>
        </p:spPr>
        <p:txBody>
          <a:bodyPr>
            <a:normAutofit/>
          </a:bodyPr>
          <a:lstStyle/>
          <a:p>
            <a:pPr>
              <a:spcAft>
                <a:spcPts val="600"/>
              </a:spcAft>
            </a:pPr>
            <a:fld id="{D57F1E4F-1CFF-5643-939E-217C01CDF565}" type="slidenum">
              <a:rPr lang="en-US" smtClean="0"/>
              <a:pPr>
                <a:spcAft>
                  <a:spcPts val="600"/>
                </a:spcAft>
              </a:pPr>
              <a:t>11</a:t>
            </a:fld>
            <a:endParaRPr lang="en-US"/>
          </a:p>
        </p:txBody>
      </p:sp>
      <p:sp>
        <p:nvSpPr>
          <p:cNvPr id="11" name="Footer Placeholder 6"/>
          <p:cNvSpPr>
            <a:spLocks noGrp="1"/>
          </p:cNvSpPr>
          <p:nvPr>
            <p:ph type="ftr" sz="quarter" idx="11"/>
          </p:nvPr>
        </p:nvSpPr>
        <p:spPr>
          <a:xfrm>
            <a:off x="253809" y="6406023"/>
            <a:ext cx="6327648" cy="365125"/>
          </a:xfrm>
        </p:spPr>
        <p:txBody>
          <a:bodyPr>
            <a:normAutofit/>
          </a:bodyPr>
          <a:lstStyle/>
          <a:p>
            <a:r>
              <a:rPr lang="en-US" sz="1200" b="1" dirty="0" smtClean="0">
                <a:latin typeface="Times New Roman" panose="02020603050405020304" pitchFamily="18" charset="0"/>
                <a:cs typeface="Times New Roman" panose="02020603050405020304" pitchFamily="18" charset="0"/>
              </a:rPr>
              <a:t>MAJOR  PROJECT (2020-21) , DEPARTMENT OF ECE, </a:t>
            </a:r>
            <a:r>
              <a:rPr lang="en-US" sz="1200" b="1" dirty="0" err="1" smtClean="0">
                <a:latin typeface="Times New Roman" panose="02020603050405020304" pitchFamily="18" charset="0"/>
                <a:cs typeface="Times New Roman" panose="02020603050405020304" pitchFamily="18" charset="0"/>
              </a:rPr>
              <a:t>Anurag</a:t>
            </a:r>
            <a:r>
              <a:rPr lang="en-US" sz="1200" b="1" dirty="0" smtClean="0">
                <a:latin typeface="Times New Roman" panose="02020603050405020304" pitchFamily="18" charset="0"/>
                <a:cs typeface="Times New Roman" panose="02020603050405020304" pitchFamily="18" charset="0"/>
              </a:rPr>
              <a:t> Group Of  Institutions</a:t>
            </a:r>
            <a:endParaRPr lang="en-IN" altLang="en-US" sz="1200" b="1" dirty="0">
              <a:latin typeface="Times New Roman" panose="02020603050405020304" pitchFamily="18" charset="0"/>
              <a:cs typeface="Times New Roman" panose="02020603050405020304" pitchFamily="18" charset="0"/>
            </a:endParaRPr>
          </a:p>
        </p:txBody>
      </p:sp>
      <p:pic>
        <p:nvPicPr>
          <p:cNvPr id="12" name="Picture 2" descr="https://admin.google.com/u/0/ac/images/logo.gif?uid=109924939541493266436&amp;service=google_gsuit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0913" y="0"/>
            <a:ext cx="1300451" cy="1093453"/>
          </a:xfrm>
          <a:prstGeom prst="rect">
            <a:avLst/>
          </a:prstGeom>
          <a:noFill/>
          <a:extLst>
            <a:ext uri="{909E8E84-426E-40DD-AFC4-6F175D3DCCD1}">
              <a14:hiddenFill xmlns:a14="http://schemas.microsoft.com/office/drawing/2010/main">
                <a:solidFill>
                  <a:srgbClr val="FFFFFF"/>
                </a:solidFill>
              </a14:hiddenFill>
            </a:ext>
          </a:extLst>
        </p:spPr>
      </p:pic>
      <p:pic>
        <p:nvPicPr>
          <p:cNvPr id="13" name="Untitled.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58702" y="1114756"/>
            <a:ext cx="9480698" cy="5095875"/>
          </a:xfrm>
          <a:prstGeom prst="rect">
            <a:avLst/>
          </a:prstGeom>
        </p:spPr>
      </p:pic>
    </p:spTree>
    <p:extLst>
      <p:ext uri="{BB962C8B-B14F-4D97-AF65-F5344CB8AC3E}">
        <p14:creationId xmlns:p14="http://schemas.microsoft.com/office/powerpoint/2010/main" val="19390617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3"/>
                                        </p:tgtEl>
                                      </p:cBhvr>
                                    </p:cmd>
                                  </p:childTnLst>
                                </p:cTn>
                              </p:par>
                            </p:childTnLst>
                          </p:cTn>
                        </p:par>
                      </p:childTnLst>
                    </p:cTn>
                  </p:par>
                </p:childTnLst>
              </p:cTn>
              <p:nextCondLst>
                <p:cond evt="onClick" delay="0">
                  <p:tgtEl>
                    <p:spTgt spid="13"/>
                  </p:tgtEl>
                </p:cond>
              </p:nextCondLst>
            </p:seq>
            <p:video>
              <p:cMediaNode vol="80000">
                <p:cTn id="7" fill="hold" display="0">
                  <p:stCondLst>
                    <p:cond delay="indefinite"/>
                  </p:stCondLst>
                </p:cTn>
                <p:tgtEl>
                  <p:spTgt spid="1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a:spLocks noGrp="1" noRot="1" noChangeAspect="1" noMove="1" noResize="1" noEditPoints="1" noAdjustHandles="1" noChangeArrowheads="1" noChangeShapeType="1" noTextEdit="1"/>
          </p:cNvSpPr>
          <p:nvPr/>
        </p:nvSpPr>
        <p:spPr>
          <a:xfrm>
            <a:off x="635" y="-635"/>
            <a:ext cx="12191365" cy="106489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36220" y="0"/>
            <a:ext cx="11955145" cy="1063625"/>
          </a:xfrm>
        </p:spPr>
        <p:txBody>
          <a:bodyPr>
            <a:normAutofit/>
          </a:bodyPr>
          <a:lstStyle/>
          <a:p>
            <a:pPr algn="ctr"/>
            <a:r>
              <a:rPr lang="en-IN" sz="4000" b="1" dirty="0" smtClean="0">
                <a:solidFill>
                  <a:schemeClr val="bg1"/>
                </a:solidFill>
                <a:latin typeface="Times New Roman" panose="02020603050405020304" pitchFamily="18" charset="0"/>
                <a:cs typeface="Times New Roman" panose="02020603050405020304" pitchFamily="18" charset="0"/>
              </a:rPr>
              <a:t>result</a:t>
            </a:r>
            <a:endParaRPr lang="en-IN" sz="4000" b="1" dirty="0">
              <a:solidFill>
                <a:schemeClr val="bg1"/>
              </a:solidFill>
              <a:latin typeface="Times New Roman" panose="02020603050405020304" pitchFamily="18" charset="0"/>
              <a:cs typeface="Times New Roman" panose="02020603050405020304" pitchFamily="18" charset="0"/>
            </a:endParaRPr>
          </a:p>
        </p:txBody>
      </p:sp>
      <p:grpSp>
        <p:nvGrpSpPr>
          <p:cNvPr id="19" name="Group 18"/>
          <p:cNvGrpSpPr>
            <a:grpSpLocks noGrp="1" noUngrp="1" noRot="1" noChangeAspect="1" noMove="1" noResize="1"/>
          </p:cNvGrpSpPr>
          <p:nvPr/>
        </p:nvGrpSpPr>
        <p:grpSpPr>
          <a:xfrm>
            <a:off x="11401725" y="6229681"/>
            <a:ext cx="457200" cy="457200"/>
            <a:chOff x="11361456" y="6195813"/>
            <a:chExt cx="548640" cy="548640"/>
          </a:xfrm>
        </p:grpSpPr>
        <p:sp>
          <p:nvSpPr>
            <p:cNvPr id="20" name="Oval 19"/>
            <p:cNvSpPr/>
            <p:nvPr/>
          </p:nvSpPr>
          <p:spPr>
            <a:xfrm>
              <a:off x="11361456" y="6195813"/>
              <a:ext cx="548640" cy="54864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1" name="Oval 20"/>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8" name="Slide Number Placeholder 7"/>
          <p:cNvSpPr>
            <a:spLocks noGrp="1"/>
          </p:cNvSpPr>
          <p:nvPr>
            <p:ph type="sldNum" sz="quarter" idx="12"/>
          </p:nvPr>
        </p:nvSpPr>
        <p:spPr>
          <a:xfrm>
            <a:off x="11311128" y="6272784"/>
            <a:ext cx="640080" cy="365125"/>
          </a:xfrm>
        </p:spPr>
        <p:txBody>
          <a:bodyPr>
            <a:normAutofit/>
          </a:bodyPr>
          <a:lstStyle/>
          <a:p>
            <a:pPr>
              <a:spcAft>
                <a:spcPts val="600"/>
              </a:spcAft>
            </a:pPr>
            <a:fld id="{D57F1E4F-1CFF-5643-939E-217C01CDF565}" type="slidenum">
              <a:rPr lang="en-US" smtClean="0"/>
              <a:pPr>
                <a:spcAft>
                  <a:spcPts val="600"/>
                </a:spcAft>
              </a:pPr>
              <a:t>12</a:t>
            </a:fld>
            <a:endParaRPr lang="en-US"/>
          </a:p>
        </p:txBody>
      </p:sp>
      <p:sp>
        <p:nvSpPr>
          <p:cNvPr id="11" name="Footer Placeholder 6"/>
          <p:cNvSpPr>
            <a:spLocks noGrp="1"/>
          </p:cNvSpPr>
          <p:nvPr>
            <p:ph type="ftr" sz="quarter" idx="11"/>
          </p:nvPr>
        </p:nvSpPr>
        <p:spPr>
          <a:xfrm>
            <a:off x="253809" y="6406023"/>
            <a:ext cx="6327648" cy="365125"/>
          </a:xfrm>
        </p:spPr>
        <p:txBody>
          <a:bodyPr>
            <a:normAutofit/>
          </a:bodyPr>
          <a:lstStyle/>
          <a:p>
            <a:r>
              <a:rPr lang="en-US" sz="1200" b="1" dirty="0" smtClean="0">
                <a:latin typeface="Times New Roman" panose="02020603050405020304" pitchFamily="18" charset="0"/>
                <a:cs typeface="Times New Roman" panose="02020603050405020304" pitchFamily="18" charset="0"/>
              </a:rPr>
              <a:t>MAJOR  PROJECT (2020-21) , DEPARTMENT OF ECE, </a:t>
            </a:r>
            <a:r>
              <a:rPr lang="en-US" sz="1200" b="1" dirty="0" err="1" smtClean="0">
                <a:latin typeface="Times New Roman" panose="02020603050405020304" pitchFamily="18" charset="0"/>
                <a:cs typeface="Times New Roman" panose="02020603050405020304" pitchFamily="18" charset="0"/>
              </a:rPr>
              <a:t>Anurag</a:t>
            </a:r>
            <a:r>
              <a:rPr lang="en-US" sz="1200" b="1" dirty="0" smtClean="0">
                <a:latin typeface="Times New Roman" panose="02020603050405020304" pitchFamily="18" charset="0"/>
                <a:cs typeface="Times New Roman" panose="02020603050405020304" pitchFamily="18" charset="0"/>
              </a:rPr>
              <a:t> Group Of  Institutions</a:t>
            </a:r>
            <a:endParaRPr lang="en-IN" altLang="en-US" sz="1200" b="1" dirty="0">
              <a:latin typeface="Times New Roman" panose="02020603050405020304" pitchFamily="18" charset="0"/>
              <a:cs typeface="Times New Roman" panose="02020603050405020304" pitchFamily="18" charset="0"/>
            </a:endParaRPr>
          </a:p>
        </p:txBody>
      </p:sp>
      <p:pic>
        <p:nvPicPr>
          <p:cNvPr id="12" name="Picture 2" descr="https://admin.google.com/u/0/ac/images/logo.gif?uid=109924939541493266436&amp;service=google_gsu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0913" y="0"/>
            <a:ext cx="1300451" cy="109345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0000" y="1428750"/>
            <a:ext cx="7518400" cy="4229100"/>
          </a:xfrm>
          <a:prstGeom prst="rect">
            <a:avLst/>
          </a:prstGeom>
        </p:spPr>
      </p:pic>
      <p:sp>
        <p:nvSpPr>
          <p:cNvPr id="4" name="TextBox 3"/>
          <p:cNvSpPr txBox="1"/>
          <p:nvPr/>
        </p:nvSpPr>
        <p:spPr>
          <a:xfrm>
            <a:off x="4353083" y="5889542"/>
            <a:ext cx="3486467" cy="369332"/>
          </a:xfrm>
          <a:prstGeom prst="rect">
            <a:avLst/>
          </a:prstGeom>
          <a:noFill/>
        </p:spPr>
        <p:txBody>
          <a:bodyPr wrap="none" rtlCol="0">
            <a:spAutoFit/>
          </a:bodyPr>
          <a:lstStyle/>
          <a:p>
            <a:r>
              <a:rPr lang="en-US" dirty="0" smtClean="0"/>
              <a:t>Fig 5. Student Registration form</a:t>
            </a:r>
            <a:endParaRPr lang="en-US" dirty="0"/>
          </a:p>
        </p:txBody>
      </p:sp>
    </p:spTree>
    <p:extLst>
      <p:ext uri="{BB962C8B-B14F-4D97-AF65-F5344CB8AC3E}">
        <p14:creationId xmlns:p14="http://schemas.microsoft.com/office/powerpoint/2010/main" val="37527454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a:spLocks noGrp="1" noRot="1" noChangeAspect="1" noMove="1" noResize="1" noEditPoints="1" noAdjustHandles="1" noChangeArrowheads="1" noChangeShapeType="1" noTextEdit="1"/>
          </p:cNvSpPr>
          <p:nvPr/>
        </p:nvSpPr>
        <p:spPr>
          <a:xfrm>
            <a:off x="635" y="-635"/>
            <a:ext cx="12191365" cy="106489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36220" y="0"/>
            <a:ext cx="11955145" cy="1063625"/>
          </a:xfrm>
        </p:spPr>
        <p:txBody>
          <a:bodyPr>
            <a:normAutofit/>
          </a:bodyPr>
          <a:lstStyle/>
          <a:p>
            <a:pPr algn="ctr"/>
            <a:r>
              <a:rPr lang="en-IN" sz="4000" b="1" dirty="0" smtClean="0">
                <a:solidFill>
                  <a:schemeClr val="bg1"/>
                </a:solidFill>
                <a:latin typeface="Times New Roman" panose="02020603050405020304" pitchFamily="18" charset="0"/>
                <a:cs typeface="Times New Roman" panose="02020603050405020304" pitchFamily="18" charset="0"/>
              </a:rPr>
              <a:t>result</a:t>
            </a:r>
            <a:endParaRPr lang="en-IN" sz="4000" b="1" dirty="0">
              <a:solidFill>
                <a:schemeClr val="bg1"/>
              </a:solidFill>
              <a:latin typeface="Times New Roman" panose="02020603050405020304" pitchFamily="18" charset="0"/>
              <a:cs typeface="Times New Roman" panose="02020603050405020304" pitchFamily="18" charset="0"/>
            </a:endParaRPr>
          </a:p>
        </p:txBody>
      </p:sp>
      <p:grpSp>
        <p:nvGrpSpPr>
          <p:cNvPr id="19" name="Group 18"/>
          <p:cNvGrpSpPr>
            <a:grpSpLocks noGrp="1" noUngrp="1" noRot="1" noChangeAspect="1" noMove="1" noResize="1"/>
          </p:cNvGrpSpPr>
          <p:nvPr/>
        </p:nvGrpSpPr>
        <p:grpSpPr>
          <a:xfrm>
            <a:off x="11401725" y="6229681"/>
            <a:ext cx="457200" cy="457200"/>
            <a:chOff x="11361456" y="6195813"/>
            <a:chExt cx="548640" cy="548640"/>
          </a:xfrm>
        </p:grpSpPr>
        <p:sp>
          <p:nvSpPr>
            <p:cNvPr id="20" name="Oval 19"/>
            <p:cNvSpPr/>
            <p:nvPr/>
          </p:nvSpPr>
          <p:spPr>
            <a:xfrm>
              <a:off x="11361456" y="6195813"/>
              <a:ext cx="548640" cy="54864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1" name="Oval 20"/>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8" name="Slide Number Placeholder 7"/>
          <p:cNvSpPr>
            <a:spLocks noGrp="1"/>
          </p:cNvSpPr>
          <p:nvPr>
            <p:ph type="sldNum" sz="quarter" idx="12"/>
          </p:nvPr>
        </p:nvSpPr>
        <p:spPr>
          <a:xfrm>
            <a:off x="11311128" y="6272784"/>
            <a:ext cx="640080" cy="365125"/>
          </a:xfrm>
        </p:spPr>
        <p:txBody>
          <a:bodyPr>
            <a:normAutofit/>
          </a:bodyPr>
          <a:lstStyle/>
          <a:p>
            <a:pPr>
              <a:spcAft>
                <a:spcPts val="600"/>
              </a:spcAft>
            </a:pPr>
            <a:fld id="{D57F1E4F-1CFF-5643-939E-217C01CDF565}" type="slidenum">
              <a:rPr lang="en-US" smtClean="0"/>
              <a:pPr>
                <a:spcAft>
                  <a:spcPts val="600"/>
                </a:spcAft>
              </a:pPr>
              <a:t>13</a:t>
            </a:fld>
            <a:endParaRPr lang="en-US"/>
          </a:p>
        </p:txBody>
      </p:sp>
      <p:sp>
        <p:nvSpPr>
          <p:cNvPr id="11" name="Footer Placeholder 6"/>
          <p:cNvSpPr>
            <a:spLocks noGrp="1"/>
          </p:cNvSpPr>
          <p:nvPr>
            <p:ph type="ftr" sz="quarter" idx="11"/>
          </p:nvPr>
        </p:nvSpPr>
        <p:spPr>
          <a:xfrm>
            <a:off x="253809" y="6406023"/>
            <a:ext cx="6327648" cy="365125"/>
          </a:xfrm>
        </p:spPr>
        <p:txBody>
          <a:bodyPr>
            <a:normAutofit/>
          </a:bodyPr>
          <a:lstStyle/>
          <a:p>
            <a:r>
              <a:rPr lang="en-US" sz="1200" b="1" dirty="0" smtClean="0">
                <a:latin typeface="Times New Roman" panose="02020603050405020304" pitchFamily="18" charset="0"/>
                <a:cs typeface="Times New Roman" panose="02020603050405020304" pitchFamily="18" charset="0"/>
              </a:rPr>
              <a:t>MAJOR  PROJECT (2020-21) , DEPARTMENT OF ECE, </a:t>
            </a:r>
            <a:r>
              <a:rPr lang="en-US" sz="1200" b="1" dirty="0" err="1" smtClean="0">
                <a:latin typeface="Times New Roman" panose="02020603050405020304" pitchFamily="18" charset="0"/>
                <a:cs typeface="Times New Roman" panose="02020603050405020304" pitchFamily="18" charset="0"/>
              </a:rPr>
              <a:t>Anurag</a:t>
            </a:r>
            <a:r>
              <a:rPr lang="en-US" sz="1200" b="1" dirty="0" smtClean="0">
                <a:latin typeface="Times New Roman" panose="02020603050405020304" pitchFamily="18" charset="0"/>
                <a:cs typeface="Times New Roman" panose="02020603050405020304" pitchFamily="18" charset="0"/>
              </a:rPr>
              <a:t> Group Of  Institutions</a:t>
            </a:r>
            <a:endParaRPr lang="en-IN" altLang="en-US" sz="1200" b="1" dirty="0">
              <a:latin typeface="Times New Roman" panose="02020603050405020304" pitchFamily="18" charset="0"/>
              <a:cs typeface="Times New Roman" panose="02020603050405020304" pitchFamily="18" charset="0"/>
            </a:endParaRPr>
          </a:p>
        </p:txBody>
      </p:sp>
      <p:pic>
        <p:nvPicPr>
          <p:cNvPr id="12" name="Picture 2" descr="https://admin.google.com/u/0/ac/images/logo.gif?uid=109924939541493266436&amp;service=google_gsu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0913" y="0"/>
            <a:ext cx="1300451" cy="109345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4492" y="1409699"/>
            <a:ext cx="7230533" cy="4067175"/>
          </a:xfrm>
          <a:prstGeom prst="rect">
            <a:avLst/>
          </a:prstGeom>
        </p:spPr>
      </p:pic>
      <p:sp>
        <p:nvSpPr>
          <p:cNvPr id="4" name="TextBox 3"/>
          <p:cNvSpPr txBox="1"/>
          <p:nvPr/>
        </p:nvSpPr>
        <p:spPr>
          <a:xfrm>
            <a:off x="4114800" y="5772150"/>
            <a:ext cx="3028137" cy="369332"/>
          </a:xfrm>
          <a:prstGeom prst="rect">
            <a:avLst/>
          </a:prstGeom>
          <a:noFill/>
        </p:spPr>
        <p:txBody>
          <a:bodyPr wrap="none" rtlCol="0">
            <a:spAutoFit/>
          </a:bodyPr>
          <a:lstStyle/>
          <a:p>
            <a:r>
              <a:rPr lang="en-US" dirty="0" smtClean="0"/>
              <a:t>Fig 6 Placement prediction</a:t>
            </a:r>
            <a:endParaRPr lang="en-US" dirty="0"/>
          </a:p>
        </p:txBody>
      </p:sp>
    </p:spTree>
    <p:extLst>
      <p:ext uri="{BB962C8B-B14F-4D97-AF65-F5344CB8AC3E}">
        <p14:creationId xmlns:p14="http://schemas.microsoft.com/office/powerpoint/2010/main" val="586004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a:spLocks noGrp="1" noRot="1" noChangeAspect="1" noMove="1" noResize="1" noEditPoints="1" noAdjustHandles="1" noChangeArrowheads="1" noChangeShapeType="1" noTextEdit="1"/>
          </p:cNvSpPr>
          <p:nvPr/>
        </p:nvSpPr>
        <p:spPr>
          <a:xfrm>
            <a:off x="635" y="-635"/>
            <a:ext cx="12191365" cy="106489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36220" y="0"/>
            <a:ext cx="11955145" cy="1063625"/>
          </a:xfrm>
        </p:spPr>
        <p:txBody>
          <a:bodyPr>
            <a:normAutofit/>
          </a:bodyPr>
          <a:lstStyle/>
          <a:p>
            <a:pPr algn="ctr"/>
            <a:r>
              <a:rPr lang="en-IN" sz="4000" b="1" dirty="0" smtClean="0">
                <a:solidFill>
                  <a:schemeClr val="bg1"/>
                </a:solidFill>
                <a:latin typeface="Times New Roman" panose="02020603050405020304" pitchFamily="18" charset="0"/>
                <a:cs typeface="Times New Roman" panose="02020603050405020304" pitchFamily="18" charset="0"/>
              </a:rPr>
              <a:t>result</a:t>
            </a:r>
            <a:endParaRPr lang="en-IN" sz="4000" b="1" dirty="0">
              <a:solidFill>
                <a:schemeClr val="bg1"/>
              </a:solidFill>
              <a:latin typeface="Times New Roman" panose="02020603050405020304" pitchFamily="18" charset="0"/>
              <a:cs typeface="Times New Roman" panose="02020603050405020304" pitchFamily="18" charset="0"/>
            </a:endParaRPr>
          </a:p>
        </p:txBody>
      </p:sp>
      <p:grpSp>
        <p:nvGrpSpPr>
          <p:cNvPr id="19" name="Group 18"/>
          <p:cNvGrpSpPr>
            <a:grpSpLocks noGrp="1" noUngrp="1" noRot="1" noChangeAspect="1" noMove="1" noResize="1"/>
          </p:cNvGrpSpPr>
          <p:nvPr/>
        </p:nvGrpSpPr>
        <p:grpSpPr>
          <a:xfrm>
            <a:off x="11401725" y="6229681"/>
            <a:ext cx="457200" cy="457200"/>
            <a:chOff x="11361456" y="6195813"/>
            <a:chExt cx="548640" cy="548640"/>
          </a:xfrm>
        </p:grpSpPr>
        <p:sp>
          <p:nvSpPr>
            <p:cNvPr id="20" name="Oval 19"/>
            <p:cNvSpPr/>
            <p:nvPr/>
          </p:nvSpPr>
          <p:spPr>
            <a:xfrm>
              <a:off x="11361456" y="6195813"/>
              <a:ext cx="548640" cy="54864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1" name="Oval 20"/>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8" name="Slide Number Placeholder 7"/>
          <p:cNvSpPr>
            <a:spLocks noGrp="1"/>
          </p:cNvSpPr>
          <p:nvPr>
            <p:ph type="sldNum" sz="quarter" idx="12"/>
          </p:nvPr>
        </p:nvSpPr>
        <p:spPr>
          <a:xfrm>
            <a:off x="11311128" y="6272784"/>
            <a:ext cx="640080" cy="365125"/>
          </a:xfrm>
        </p:spPr>
        <p:txBody>
          <a:bodyPr>
            <a:normAutofit/>
          </a:bodyPr>
          <a:lstStyle/>
          <a:p>
            <a:pPr>
              <a:spcAft>
                <a:spcPts val="600"/>
              </a:spcAft>
            </a:pPr>
            <a:fld id="{D57F1E4F-1CFF-5643-939E-217C01CDF565}" type="slidenum">
              <a:rPr lang="en-US" smtClean="0"/>
              <a:pPr>
                <a:spcAft>
                  <a:spcPts val="600"/>
                </a:spcAft>
              </a:pPr>
              <a:t>14</a:t>
            </a:fld>
            <a:endParaRPr lang="en-US"/>
          </a:p>
        </p:txBody>
      </p:sp>
      <p:sp>
        <p:nvSpPr>
          <p:cNvPr id="11" name="Footer Placeholder 6"/>
          <p:cNvSpPr>
            <a:spLocks noGrp="1"/>
          </p:cNvSpPr>
          <p:nvPr>
            <p:ph type="ftr" sz="quarter" idx="11"/>
          </p:nvPr>
        </p:nvSpPr>
        <p:spPr>
          <a:xfrm>
            <a:off x="253809" y="6406023"/>
            <a:ext cx="6327648" cy="365125"/>
          </a:xfrm>
        </p:spPr>
        <p:txBody>
          <a:bodyPr>
            <a:normAutofit/>
          </a:bodyPr>
          <a:lstStyle/>
          <a:p>
            <a:r>
              <a:rPr lang="en-US" sz="1200" b="1" dirty="0" smtClean="0">
                <a:latin typeface="Times New Roman" panose="02020603050405020304" pitchFamily="18" charset="0"/>
                <a:cs typeface="Times New Roman" panose="02020603050405020304" pitchFamily="18" charset="0"/>
              </a:rPr>
              <a:t>MAJOR  PROJECT (2020-21) , DEPARTMENT OF ECE, </a:t>
            </a:r>
            <a:r>
              <a:rPr lang="en-US" sz="1200" b="1" dirty="0" err="1" smtClean="0">
                <a:latin typeface="Times New Roman" panose="02020603050405020304" pitchFamily="18" charset="0"/>
                <a:cs typeface="Times New Roman" panose="02020603050405020304" pitchFamily="18" charset="0"/>
              </a:rPr>
              <a:t>Anurag</a:t>
            </a:r>
            <a:r>
              <a:rPr lang="en-US" sz="1200" b="1" dirty="0" smtClean="0">
                <a:latin typeface="Times New Roman" panose="02020603050405020304" pitchFamily="18" charset="0"/>
                <a:cs typeface="Times New Roman" panose="02020603050405020304" pitchFamily="18" charset="0"/>
              </a:rPr>
              <a:t> Group Of  Institutions</a:t>
            </a:r>
            <a:endParaRPr lang="en-IN" altLang="en-US" sz="1200" b="1" dirty="0">
              <a:latin typeface="Times New Roman" panose="02020603050405020304" pitchFamily="18" charset="0"/>
              <a:cs typeface="Times New Roman" panose="02020603050405020304" pitchFamily="18" charset="0"/>
            </a:endParaRPr>
          </a:p>
        </p:txBody>
      </p:sp>
      <p:pic>
        <p:nvPicPr>
          <p:cNvPr id="12" name="Picture 2" descr="https://admin.google.com/u/0/ac/images/logo.gif?uid=109924939541493266436&amp;service=google_gsu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0913" y="0"/>
            <a:ext cx="1300451" cy="109345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3169" y="1538227"/>
            <a:ext cx="6716062" cy="866896"/>
          </a:xfrm>
          <a:prstGeom prst="rect">
            <a:avLst/>
          </a:prstGeom>
        </p:spPr>
      </p:pic>
      <p:sp>
        <p:nvSpPr>
          <p:cNvPr id="4" name="TextBox 3"/>
          <p:cNvSpPr txBox="1"/>
          <p:nvPr/>
        </p:nvSpPr>
        <p:spPr>
          <a:xfrm>
            <a:off x="3714750" y="2876550"/>
            <a:ext cx="3558154" cy="369332"/>
          </a:xfrm>
          <a:prstGeom prst="rect">
            <a:avLst/>
          </a:prstGeom>
          <a:noFill/>
        </p:spPr>
        <p:txBody>
          <a:bodyPr wrap="none" rtlCol="0">
            <a:spAutoFit/>
          </a:bodyPr>
          <a:lstStyle/>
          <a:p>
            <a:r>
              <a:rPr lang="en-US" dirty="0" smtClean="0"/>
              <a:t>Fig 7. Student placement details</a:t>
            </a:r>
            <a:endParaRPr lang="en-US"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1420" y="3609848"/>
            <a:ext cx="5449060" cy="895475"/>
          </a:xfrm>
          <a:prstGeom prst="rect">
            <a:avLst/>
          </a:prstGeom>
        </p:spPr>
      </p:pic>
      <p:sp>
        <p:nvSpPr>
          <p:cNvPr id="6" name="TextBox 5"/>
          <p:cNvSpPr txBox="1"/>
          <p:nvPr/>
        </p:nvSpPr>
        <p:spPr>
          <a:xfrm>
            <a:off x="3933825" y="4933950"/>
            <a:ext cx="3033972" cy="369332"/>
          </a:xfrm>
          <a:prstGeom prst="rect">
            <a:avLst/>
          </a:prstGeom>
          <a:noFill/>
        </p:spPr>
        <p:txBody>
          <a:bodyPr wrap="none" rtlCol="0">
            <a:spAutoFit/>
          </a:bodyPr>
          <a:lstStyle/>
          <a:p>
            <a:r>
              <a:rPr lang="en-US" dirty="0" smtClean="0"/>
              <a:t>Fig 8. Student Login details</a:t>
            </a:r>
            <a:endParaRPr lang="en-US" dirty="0"/>
          </a:p>
        </p:txBody>
      </p:sp>
    </p:spTree>
    <p:extLst>
      <p:ext uri="{BB962C8B-B14F-4D97-AF65-F5344CB8AC3E}">
        <p14:creationId xmlns:p14="http://schemas.microsoft.com/office/powerpoint/2010/main" val="39345164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a:spLocks noGrp="1" noRot="1" noChangeAspect="1" noMove="1" noResize="1" noEditPoints="1" noAdjustHandles="1" noChangeArrowheads="1" noChangeShapeType="1" noTextEdit="1"/>
          </p:cNvSpPr>
          <p:nvPr/>
        </p:nvSpPr>
        <p:spPr>
          <a:xfrm>
            <a:off x="635" y="-635"/>
            <a:ext cx="12191365" cy="106489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36220" y="0"/>
            <a:ext cx="11955145" cy="1063625"/>
          </a:xfrm>
        </p:spPr>
        <p:txBody>
          <a:bodyPr>
            <a:normAutofit/>
          </a:bodyPr>
          <a:lstStyle/>
          <a:p>
            <a:pPr algn="ctr"/>
            <a:r>
              <a:rPr lang="en-IN" sz="4000" b="1" dirty="0" smtClean="0">
                <a:solidFill>
                  <a:schemeClr val="bg1"/>
                </a:solidFill>
                <a:latin typeface="Times New Roman" panose="02020603050405020304" pitchFamily="18" charset="0"/>
                <a:cs typeface="Times New Roman" panose="02020603050405020304" pitchFamily="18" charset="0"/>
              </a:rPr>
              <a:t>result</a:t>
            </a:r>
            <a:endParaRPr lang="en-IN" sz="4000" b="1" dirty="0">
              <a:solidFill>
                <a:schemeClr val="bg1"/>
              </a:solidFill>
              <a:latin typeface="Times New Roman" panose="02020603050405020304" pitchFamily="18" charset="0"/>
              <a:cs typeface="Times New Roman" panose="02020603050405020304" pitchFamily="18" charset="0"/>
            </a:endParaRPr>
          </a:p>
        </p:txBody>
      </p:sp>
      <p:grpSp>
        <p:nvGrpSpPr>
          <p:cNvPr id="19" name="Group 18"/>
          <p:cNvGrpSpPr>
            <a:grpSpLocks noGrp="1" noUngrp="1" noRot="1" noChangeAspect="1" noMove="1" noResize="1"/>
          </p:cNvGrpSpPr>
          <p:nvPr/>
        </p:nvGrpSpPr>
        <p:grpSpPr>
          <a:xfrm>
            <a:off x="11401725" y="6229681"/>
            <a:ext cx="457200" cy="457200"/>
            <a:chOff x="11361456" y="6195813"/>
            <a:chExt cx="548640" cy="548640"/>
          </a:xfrm>
        </p:grpSpPr>
        <p:sp>
          <p:nvSpPr>
            <p:cNvPr id="20" name="Oval 19"/>
            <p:cNvSpPr/>
            <p:nvPr/>
          </p:nvSpPr>
          <p:spPr>
            <a:xfrm>
              <a:off x="11361456" y="6195813"/>
              <a:ext cx="548640" cy="54864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1" name="Oval 20"/>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8" name="Slide Number Placeholder 7"/>
          <p:cNvSpPr>
            <a:spLocks noGrp="1"/>
          </p:cNvSpPr>
          <p:nvPr>
            <p:ph type="sldNum" sz="quarter" idx="12"/>
          </p:nvPr>
        </p:nvSpPr>
        <p:spPr>
          <a:xfrm>
            <a:off x="11311128" y="6272784"/>
            <a:ext cx="640080" cy="365125"/>
          </a:xfrm>
        </p:spPr>
        <p:txBody>
          <a:bodyPr>
            <a:normAutofit/>
          </a:bodyPr>
          <a:lstStyle/>
          <a:p>
            <a:pPr>
              <a:spcAft>
                <a:spcPts val="600"/>
              </a:spcAft>
            </a:pPr>
            <a:fld id="{D57F1E4F-1CFF-5643-939E-217C01CDF565}" type="slidenum">
              <a:rPr lang="en-US" smtClean="0"/>
              <a:pPr>
                <a:spcAft>
                  <a:spcPts val="600"/>
                </a:spcAft>
              </a:pPr>
              <a:t>15</a:t>
            </a:fld>
            <a:endParaRPr lang="en-US"/>
          </a:p>
        </p:txBody>
      </p:sp>
      <p:sp>
        <p:nvSpPr>
          <p:cNvPr id="11" name="Footer Placeholder 6"/>
          <p:cNvSpPr>
            <a:spLocks noGrp="1"/>
          </p:cNvSpPr>
          <p:nvPr>
            <p:ph type="ftr" sz="quarter" idx="11"/>
          </p:nvPr>
        </p:nvSpPr>
        <p:spPr>
          <a:xfrm>
            <a:off x="253809" y="6406023"/>
            <a:ext cx="6327648" cy="365125"/>
          </a:xfrm>
        </p:spPr>
        <p:txBody>
          <a:bodyPr>
            <a:normAutofit/>
          </a:bodyPr>
          <a:lstStyle/>
          <a:p>
            <a:r>
              <a:rPr lang="en-US" sz="1200" b="1" dirty="0" smtClean="0">
                <a:latin typeface="Times New Roman" panose="02020603050405020304" pitchFamily="18" charset="0"/>
                <a:cs typeface="Times New Roman" panose="02020603050405020304" pitchFamily="18" charset="0"/>
              </a:rPr>
              <a:t>MAJOR  PROJECT (2020-21) , DEPARTMENT OF ECE, </a:t>
            </a:r>
            <a:r>
              <a:rPr lang="en-US" sz="1200" b="1" dirty="0" err="1" smtClean="0">
                <a:latin typeface="Times New Roman" panose="02020603050405020304" pitchFamily="18" charset="0"/>
                <a:cs typeface="Times New Roman" panose="02020603050405020304" pitchFamily="18" charset="0"/>
              </a:rPr>
              <a:t>Anurag</a:t>
            </a:r>
            <a:r>
              <a:rPr lang="en-US" sz="1200" b="1" dirty="0" smtClean="0">
                <a:latin typeface="Times New Roman" panose="02020603050405020304" pitchFamily="18" charset="0"/>
                <a:cs typeface="Times New Roman" panose="02020603050405020304" pitchFamily="18" charset="0"/>
              </a:rPr>
              <a:t> Group Of  Institutions</a:t>
            </a:r>
            <a:endParaRPr lang="en-IN" altLang="en-US" sz="1200" b="1" dirty="0">
              <a:latin typeface="Times New Roman" panose="02020603050405020304" pitchFamily="18" charset="0"/>
              <a:cs typeface="Times New Roman" panose="02020603050405020304" pitchFamily="18" charset="0"/>
            </a:endParaRPr>
          </a:p>
        </p:txBody>
      </p:sp>
      <p:pic>
        <p:nvPicPr>
          <p:cNvPr id="12" name="Picture 2" descr="https://admin.google.com/u/0/ac/images/logo.gif?uid=109924939541493266436&amp;service=google_gsu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0913" y="0"/>
            <a:ext cx="1300451" cy="10934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076700" y="5860349"/>
            <a:ext cx="5114670" cy="369332"/>
          </a:xfrm>
          <a:prstGeom prst="rect">
            <a:avLst/>
          </a:prstGeom>
          <a:noFill/>
        </p:spPr>
        <p:txBody>
          <a:bodyPr wrap="none" rtlCol="0">
            <a:spAutoFit/>
          </a:bodyPr>
          <a:lstStyle/>
          <a:p>
            <a:r>
              <a:rPr lang="en-US" dirty="0" smtClean="0"/>
              <a:t>Fig 7. Student placement details on admin side</a:t>
            </a:r>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2200" y="1328736"/>
            <a:ext cx="7696200" cy="4329113"/>
          </a:xfrm>
          <a:prstGeom prst="rect">
            <a:avLst/>
          </a:prstGeom>
        </p:spPr>
      </p:pic>
    </p:spTree>
    <p:extLst>
      <p:ext uri="{BB962C8B-B14F-4D97-AF65-F5344CB8AC3E}">
        <p14:creationId xmlns:p14="http://schemas.microsoft.com/office/powerpoint/2010/main" val="2049600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Fig.2: Block diagram representing components used in the project</a:t>
            </a:r>
          </a:p>
        </p:txBody>
      </p:sp>
      <p:sp>
        <p:nvSpPr>
          <p:cNvPr id="18" name="Rectangle 17"/>
          <p:cNvSpPr>
            <a:spLocks noGrp="1" noRot="1" noChangeAspect="1" noMove="1" noResize="1" noEditPoints="1" noAdjustHandles="1" noChangeArrowheads="1" noChangeShapeType="1" noTextEdit="1"/>
          </p:cNvSpPr>
          <p:nvPr/>
        </p:nvSpPr>
        <p:spPr>
          <a:xfrm>
            <a:off x="0" y="0"/>
            <a:ext cx="12192000" cy="106870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35" y="0"/>
            <a:ext cx="12192635" cy="1068705"/>
          </a:xfrm>
        </p:spPr>
        <p:txBody>
          <a:bodyPr>
            <a:normAutofit/>
          </a:bodyPr>
          <a:lstStyle/>
          <a:p>
            <a:pPr algn="ctr"/>
            <a:r>
              <a:rPr lang="en-US" sz="4000" b="1" dirty="0" smtClean="0">
                <a:solidFill>
                  <a:schemeClr val="bg1"/>
                </a:solidFill>
                <a:latin typeface="Times New Roman" panose="02020603050405020304" pitchFamily="18" charset="0"/>
                <a:cs typeface="Times New Roman" panose="02020603050405020304" pitchFamily="18" charset="0"/>
              </a:rPr>
              <a:t>APPLICATION</a:t>
            </a:r>
            <a:endParaRPr lang="en-IN" sz="4000" b="1" dirty="0">
              <a:solidFill>
                <a:schemeClr val="bg1"/>
              </a:solidFill>
              <a:latin typeface="Times New Roman" panose="02020603050405020304" pitchFamily="18" charset="0"/>
              <a:cs typeface="Times New Roman" panose="02020603050405020304" pitchFamily="18" charset="0"/>
            </a:endParaRPr>
          </a:p>
        </p:txBody>
      </p:sp>
      <p:sp>
        <p:nvSpPr>
          <p:cNvPr id="22" name="Oval 21"/>
          <p:cNvSpPr>
            <a:spLocks noGrp="1" noRot="1" noChangeAspect="1" noMove="1" noResize="1" noEditPoints="1" noAdjustHandles="1" noChangeArrowheads="1" noChangeShapeType="1" noTextEdit="1"/>
          </p:cNvSpPr>
          <p:nvPr/>
        </p:nvSpPr>
        <p:spPr>
          <a:xfrm>
            <a:off x="11401725" y="6229681"/>
            <a:ext cx="457200" cy="45720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4" name="Oval 23"/>
          <p:cNvSpPr>
            <a:spLocks noGrp="1" noRot="1" noChangeAspect="1" noMove="1" noResize="1" noEditPoints="1" noAdjustHandles="1" noChangeArrowheads="1" noChangeShapeType="1" noTextEdit="1"/>
          </p:cNvSpPr>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normAutofit/>
          </a:bodyPr>
          <a:lstStyle/>
          <a:p>
            <a:pPr>
              <a:spcAft>
                <a:spcPts val="600"/>
              </a:spcAft>
            </a:pPr>
            <a:fld id="{D57F1E4F-1CFF-5643-939E-217C01CDF565}" type="slidenum">
              <a:rPr lang="en-US" smtClean="0"/>
              <a:pPr>
                <a:spcAft>
                  <a:spcPts val="600"/>
                </a:spcAft>
              </a:pPr>
              <a:t>16</a:t>
            </a:fld>
            <a:endParaRPr lang="en-US"/>
          </a:p>
        </p:txBody>
      </p:sp>
      <p:sp>
        <p:nvSpPr>
          <p:cNvPr id="11" name="Footer Placeholder 6"/>
          <p:cNvSpPr>
            <a:spLocks noGrp="1"/>
          </p:cNvSpPr>
          <p:nvPr>
            <p:ph type="ftr" sz="quarter" idx="11"/>
          </p:nvPr>
        </p:nvSpPr>
        <p:spPr>
          <a:xfrm>
            <a:off x="253809" y="6406023"/>
            <a:ext cx="6327648" cy="365125"/>
          </a:xfrm>
        </p:spPr>
        <p:txBody>
          <a:bodyPr>
            <a:normAutofit/>
          </a:bodyPr>
          <a:lstStyle/>
          <a:p>
            <a:r>
              <a:rPr lang="en-US" sz="1200" b="1" dirty="0" smtClean="0">
                <a:latin typeface="Times New Roman" panose="02020603050405020304" pitchFamily="18" charset="0"/>
                <a:cs typeface="Times New Roman" panose="02020603050405020304" pitchFamily="18" charset="0"/>
              </a:rPr>
              <a:t>MAJOR  PROJECT (2020-21) , DEPARTMENT OF ECE, </a:t>
            </a:r>
            <a:r>
              <a:rPr lang="en-US" sz="1200" b="1" dirty="0" err="1" smtClean="0">
                <a:latin typeface="Times New Roman" panose="02020603050405020304" pitchFamily="18" charset="0"/>
                <a:cs typeface="Times New Roman" panose="02020603050405020304" pitchFamily="18" charset="0"/>
              </a:rPr>
              <a:t>Anurag</a:t>
            </a:r>
            <a:r>
              <a:rPr lang="en-US" sz="1200" b="1" dirty="0" smtClean="0">
                <a:latin typeface="Times New Roman" panose="02020603050405020304" pitchFamily="18" charset="0"/>
                <a:cs typeface="Times New Roman" panose="02020603050405020304" pitchFamily="18" charset="0"/>
              </a:rPr>
              <a:t> Group of Institutions</a:t>
            </a:r>
            <a:endParaRPr lang="en-IN" altLang="en-US" sz="1200" b="1" dirty="0">
              <a:latin typeface="Times New Roman" panose="02020603050405020304" pitchFamily="18" charset="0"/>
              <a:cs typeface="Times New Roman" panose="02020603050405020304" pitchFamily="18" charset="0"/>
            </a:endParaRPr>
          </a:p>
        </p:txBody>
      </p:sp>
      <p:pic>
        <p:nvPicPr>
          <p:cNvPr id="10" name="Picture 2" descr="https://admin.google.com/u/0/ac/images/logo.gif?uid=109924939541493266436&amp;service=google_gsu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36322" y="0"/>
            <a:ext cx="1355042" cy="106870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914401" y="1845130"/>
            <a:ext cx="9921922" cy="2923877"/>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 </a:t>
            </a:r>
            <a:r>
              <a:rPr lang="en-US" sz="3200" dirty="0" smtClean="0">
                <a:latin typeface="Times New Roman" pitchFamily="18" charset="0"/>
                <a:cs typeface="Times New Roman" pitchFamily="18" charset="0"/>
              </a:rPr>
              <a:t>College own website for student performance prediction</a:t>
            </a:r>
          </a:p>
          <a:p>
            <a:pPr marL="342900" indent="-342900">
              <a:buFont typeface="Wingdings" pitchFamily="2" charset="2"/>
              <a:buChar char="Ø"/>
            </a:pPr>
            <a:r>
              <a:rPr lang="en-US" sz="3200" dirty="0" smtClean="0">
                <a:latin typeface="Times New Roman" pitchFamily="18" charset="0"/>
                <a:cs typeface="Times New Roman" pitchFamily="18" charset="0"/>
              </a:rPr>
              <a:t> Probability of increase in placement.</a:t>
            </a:r>
          </a:p>
          <a:p>
            <a:pPr marL="342900" indent="-342900">
              <a:buFont typeface="Wingdings" pitchFamily="2" charset="2"/>
              <a:buChar char="Ø"/>
            </a:pPr>
            <a:r>
              <a:rPr lang="en-US" sz="3200" dirty="0">
                <a:latin typeface="Times New Roman" pitchFamily="18" charset="0"/>
                <a:cs typeface="Times New Roman" pitchFamily="18" charset="0"/>
              </a:rPr>
              <a:t> </a:t>
            </a:r>
            <a:r>
              <a:rPr lang="en-US" sz="3200" dirty="0" smtClean="0">
                <a:latin typeface="Times New Roman" pitchFamily="18" charset="0"/>
                <a:cs typeface="Times New Roman" pitchFamily="18" charset="0"/>
              </a:rPr>
              <a:t>We can classify in what perspectives or topics the students are weak and make them to concentrate on that topics.</a:t>
            </a:r>
          </a:p>
          <a:p>
            <a:pPr marL="342900" indent="-342900">
              <a:buFont typeface="Wingdings" pitchFamily="2" charset="2"/>
              <a:buChar char="Ø"/>
            </a:pPr>
            <a:endParaRPr lang="en-US" sz="2400" dirty="0">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Fig.2: Block diagram representing components used in the project</a:t>
            </a:r>
          </a:p>
        </p:txBody>
      </p:sp>
      <p:sp>
        <p:nvSpPr>
          <p:cNvPr id="18" name="Rectangle 17"/>
          <p:cNvSpPr>
            <a:spLocks noGrp="1" noRot="1" noChangeAspect="1" noMove="1" noResize="1" noEditPoints="1" noAdjustHandles="1" noChangeArrowheads="1" noChangeShapeType="1" noTextEdit="1"/>
          </p:cNvSpPr>
          <p:nvPr/>
        </p:nvSpPr>
        <p:spPr>
          <a:xfrm>
            <a:off x="0" y="0"/>
            <a:ext cx="12192000" cy="106870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35" y="0"/>
            <a:ext cx="12192635" cy="1068705"/>
          </a:xfrm>
        </p:spPr>
        <p:txBody>
          <a:bodyPr>
            <a:normAutofit/>
          </a:bodyPr>
          <a:lstStyle/>
          <a:p>
            <a:pPr algn="ctr"/>
            <a:r>
              <a:rPr lang="en-US" sz="4000" b="1" dirty="0" smtClean="0">
                <a:solidFill>
                  <a:schemeClr val="bg1"/>
                </a:solidFill>
                <a:latin typeface="Times New Roman" panose="02020603050405020304" pitchFamily="18" charset="0"/>
                <a:cs typeface="Times New Roman" panose="02020603050405020304" pitchFamily="18" charset="0"/>
              </a:rPr>
              <a:t>Conclusion and Future Scope</a:t>
            </a:r>
            <a:endParaRPr lang="en-IN" sz="4000" b="1" dirty="0">
              <a:solidFill>
                <a:schemeClr val="bg1"/>
              </a:solidFill>
              <a:latin typeface="Times New Roman" panose="02020603050405020304" pitchFamily="18" charset="0"/>
              <a:cs typeface="Times New Roman" panose="02020603050405020304" pitchFamily="18" charset="0"/>
            </a:endParaRPr>
          </a:p>
        </p:txBody>
      </p:sp>
      <p:sp>
        <p:nvSpPr>
          <p:cNvPr id="22" name="Oval 21"/>
          <p:cNvSpPr>
            <a:spLocks noGrp="1" noRot="1" noChangeAspect="1" noMove="1" noResize="1" noEditPoints="1" noAdjustHandles="1" noChangeArrowheads="1" noChangeShapeType="1" noTextEdit="1"/>
          </p:cNvSpPr>
          <p:nvPr/>
        </p:nvSpPr>
        <p:spPr>
          <a:xfrm>
            <a:off x="11401725" y="6229681"/>
            <a:ext cx="457200" cy="45720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4" name="Oval 23"/>
          <p:cNvSpPr>
            <a:spLocks noGrp="1" noRot="1" noChangeAspect="1" noMove="1" noResize="1" noEditPoints="1" noAdjustHandles="1" noChangeArrowheads="1" noChangeShapeType="1" noTextEdit="1"/>
          </p:cNvSpPr>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normAutofit/>
          </a:bodyPr>
          <a:lstStyle/>
          <a:p>
            <a:pPr>
              <a:spcAft>
                <a:spcPts val="600"/>
              </a:spcAft>
            </a:pPr>
            <a:fld id="{D57F1E4F-1CFF-5643-939E-217C01CDF565}" type="slidenum">
              <a:rPr lang="en-US" smtClean="0"/>
              <a:pPr>
                <a:spcAft>
                  <a:spcPts val="600"/>
                </a:spcAft>
              </a:pPr>
              <a:t>17</a:t>
            </a:fld>
            <a:endParaRPr lang="en-US"/>
          </a:p>
        </p:txBody>
      </p:sp>
      <p:sp>
        <p:nvSpPr>
          <p:cNvPr id="11" name="Footer Placeholder 6"/>
          <p:cNvSpPr>
            <a:spLocks noGrp="1"/>
          </p:cNvSpPr>
          <p:nvPr>
            <p:ph type="ftr" sz="quarter" idx="11"/>
          </p:nvPr>
        </p:nvSpPr>
        <p:spPr>
          <a:xfrm>
            <a:off x="253809" y="6406023"/>
            <a:ext cx="6327648" cy="365125"/>
          </a:xfrm>
        </p:spPr>
        <p:txBody>
          <a:bodyPr>
            <a:normAutofit/>
          </a:bodyPr>
          <a:lstStyle/>
          <a:p>
            <a:r>
              <a:rPr lang="en-US" sz="1200" b="1" dirty="0" smtClean="0">
                <a:latin typeface="Times New Roman" panose="02020603050405020304" pitchFamily="18" charset="0"/>
                <a:cs typeface="Times New Roman" panose="02020603050405020304" pitchFamily="18" charset="0"/>
              </a:rPr>
              <a:t>MAJOR  PROJECT (2020-21) , DEPARTMENT OF ECE, </a:t>
            </a:r>
            <a:r>
              <a:rPr lang="en-US" sz="1200" b="1" dirty="0" err="1" smtClean="0">
                <a:latin typeface="Times New Roman" panose="02020603050405020304" pitchFamily="18" charset="0"/>
                <a:cs typeface="Times New Roman" panose="02020603050405020304" pitchFamily="18" charset="0"/>
              </a:rPr>
              <a:t>Anurag</a:t>
            </a:r>
            <a:r>
              <a:rPr lang="en-US" sz="1200" b="1" dirty="0" smtClean="0">
                <a:latin typeface="Times New Roman" panose="02020603050405020304" pitchFamily="18" charset="0"/>
                <a:cs typeface="Times New Roman" panose="02020603050405020304" pitchFamily="18" charset="0"/>
              </a:rPr>
              <a:t> Group of Institutions</a:t>
            </a:r>
            <a:endParaRPr lang="en-IN" altLang="en-US" sz="1200" b="1" dirty="0">
              <a:latin typeface="Times New Roman" panose="02020603050405020304" pitchFamily="18" charset="0"/>
              <a:cs typeface="Times New Roman" panose="02020603050405020304" pitchFamily="18" charset="0"/>
            </a:endParaRPr>
          </a:p>
        </p:txBody>
      </p:sp>
      <p:pic>
        <p:nvPicPr>
          <p:cNvPr id="10" name="Picture 2" descr="https://admin.google.com/u/0/ac/images/logo.gif?uid=109924939541493266436&amp;service=google_gsu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36322" y="0"/>
            <a:ext cx="1355042" cy="106870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914401" y="1845130"/>
            <a:ext cx="9921922" cy="3046988"/>
          </a:xfrm>
          <a:prstGeom prst="rect">
            <a:avLst/>
          </a:prstGeom>
        </p:spPr>
        <p:txBody>
          <a:bodyPr wrap="square">
            <a:spAutoFit/>
          </a:bodyPr>
          <a:lstStyle/>
          <a:p>
            <a:pPr marL="342900" indent="-342900">
              <a:buFont typeface="Wingdings" pitchFamily="2" charset="2"/>
              <a:buChar char="Ø"/>
            </a:pPr>
            <a:r>
              <a:rPr lang="en-US" sz="2400" dirty="0" smtClean="0"/>
              <a:t>This </a:t>
            </a:r>
            <a:r>
              <a:rPr lang="en-US" sz="2400" dirty="0"/>
              <a:t>prediction can enlighten students to identify their capabilities and improve accordingly. </a:t>
            </a:r>
            <a:endParaRPr lang="en-US" sz="2400" dirty="0" smtClean="0"/>
          </a:p>
          <a:p>
            <a:pPr marL="342900" indent="-342900">
              <a:buFont typeface="Wingdings" pitchFamily="2" charset="2"/>
              <a:buChar char="Ø"/>
            </a:pPr>
            <a:r>
              <a:rPr lang="en-US" sz="2400" dirty="0" smtClean="0"/>
              <a:t>This </a:t>
            </a:r>
            <a:r>
              <a:rPr lang="en-US" sz="2400" dirty="0"/>
              <a:t>system also helps in the academic planning of an institution to prepare proper strategies and improve the placement statistics for the future years.</a:t>
            </a:r>
            <a:r>
              <a:rPr lang="en-US" sz="2400" b="1" dirty="0"/>
              <a:t> </a:t>
            </a:r>
            <a:endParaRPr lang="en-US" sz="2400" b="1" dirty="0" smtClean="0"/>
          </a:p>
          <a:p>
            <a:pPr marL="342900" indent="-342900">
              <a:buFont typeface="Wingdings" pitchFamily="2" charset="2"/>
              <a:buChar char="Ø"/>
            </a:pPr>
            <a:r>
              <a:rPr lang="en-US" sz="2400" dirty="0" smtClean="0"/>
              <a:t>We </a:t>
            </a:r>
            <a:r>
              <a:rPr lang="en-US" sz="2400" dirty="0"/>
              <a:t>can also predict which company picks which category of students. </a:t>
            </a:r>
            <a:endParaRPr lang="en-US" sz="2400" dirty="0" smtClean="0"/>
          </a:p>
          <a:p>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40246172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p:cNvSpPr>
            <a:spLocks noGrp="1" noRot="1" noChangeAspect="1" noMove="1" noResize="1" noEditPoints="1" noAdjustHandles="1" noChangeArrowheads="1" noChangeShapeType="1" noTextEdit="1"/>
          </p:cNvSpPr>
          <p:nvPr/>
        </p:nvSpPr>
        <p:spPr>
          <a:xfrm>
            <a:off x="635" y="-635"/>
            <a:ext cx="12191365" cy="106489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36220" y="0"/>
            <a:ext cx="11955145" cy="1063625"/>
          </a:xfrm>
        </p:spPr>
        <p:txBody>
          <a:bodyPr>
            <a:normAutofit/>
          </a:bodyPr>
          <a:lstStyle/>
          <a:p>
            <a:pPr algn="ctr"/>
            <a:r>
              <a:rPr lang="en-US" altLang="en-US" sz="4000" b="1" dirty="0" smtClean="0">
                <a:solidFill>
                  <a:schemeClr val="bg1"/>
                </a:solidFill>
                <a:latin typeface="Times New Roman" panose="02020603050405020304" pitchFamily="18" charset="0"/>
                <a:cs typeface="Times New Roman" panose="02020603050405020304" pitchFamily="18" charset="0"/>
              </a:rPr>
              <a:t>REFERENCE</a:t>
            </a:r>
            <a:endParaRPr lang="en-IN" altLang="en-US" sz="4000" b="1" dirty="0">
              <a:solidFill>
                <a:schemeClr val="bg1"/>
              </a:solidFill>
              <a:latin typeface="Times New Roman" panose="02020603050405020304" pitchFamily="18" charset="0"/>
              <a:cs typeface="Times New Roman" panose="02020603050405020304" pitchFamily="18" charset="0"/>
            </a:endParaRPr>
          </a:p>
        </p:txBody>
      </p:sp>
      <p:grpSp>
        <p:nvGrpSpPr>
          <p:cNvPr id="19" name="Group 18"/>
          <p:cNvGrpSpPr>
            <a:grpSpLocks noGrp="1" noUngrp="1" noRot="1" noChangeAspect="1" noMove="1" noResize="1"/>
          </p:cNvGrpSpPr>
          <p:nvPr/>
        </p:nvGrpSpPr>
        <p:grpSpPr>
          <a:xfrm>
            <a:off x="11401725" y="6229681"/>
            <a:ext cx="457200" cy="457200"/>
            <a:chOff x="11361456" y="6195813"/>
            <a:chExt cx="548640" cy="548640"/>
          </a:xfrm>
        </p:grpSpPr>
        <p:sp>
          <p:nvSpPr>
            <p:cNvPr id="20" name="Oval 19"/>
            <p:cNvSpPr/>
            <p:nvPr/>
          </p:nvSpPr>
          <p:spPr>
            <a:xfrm>
              <a:off x="11361456" y="6195813"/>
              <a:ext cx="548640" cy="54864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1" name="Oval 20"/>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8" name="Slide Number Placeholder 7"/>
          <p:cNvSpPr>
            <a:spLocks noGrp="1"/>
          </p:cNvSpPr>
          <p:nvPr>
            <p:ph type="sldNum" sz="quarter" idx="12"/>
          </p:nvPr>
        </p:nvSpPr>
        <p:spPr>
          <a:xfrm>
            <a:off x="11311128" y="6272784"/>
            <a:ext cx="640080" cy="365125"/>
          </a:xfrm>
        </p:spPr>
        <p:txBody>
          <a:bodyPr>
            <a:normAutofit/>
          </a:bodyPr>
          <a:lstStyle/>
          <a:p>
            <a:pPr>
              <a:spcAft>
                <a:spcPts val="600"/>
              </a:spcAft>
            </a:pPr>
            <a:fld id="{D57F1E4F-1CFF-5643-939E-217C01CDF565}" type="slidenum">
              <a:rPr lang="en-US" smtClean="0"/>
              <a:pPr>
                <a:spcAft>
                  <a:spcPts val="600"/>
                </a:spcAft>
              </a:pPr>
              <a:t>18</a:t>
            </a:fld>
            <a:endParaRPr lang="en-US"/>
          </a:p>
        </p:txBody>
      </p:sp>
      <p:sp>
        <p:nvSpPr>
          <p:cNvPr id="11" name="Footer Placeholder 6"/>
          <p:cNvSpPr>
            <a:spLocks noGrp="1"/>
          </p:cNvSpPr>
          <p:nvPr>
            <p:ph type="ftr" sz="quarter" idx="11"/>
          </p:nvPr>
        </p:nvSpPr>
        <p:spPr>
          <a:xfrm>
            <a:off x="253809" y="6406023"/>
            <a:ext cx="6327648" cy="365125"/>
          </a:xfrm>
        </p:spPr>
        <p:txBody>
          <a:bodyPr>
            <a:normAutofit/>
          </a:bodyPr>
          <a:lstStyle/>
          <a:p>
            <a:r>
              <a:rPr lang="en-US" sz="1200" b="1" dirty="0" smtClean="0">
                <a:latin typeface="Times New Roman" panose="02020603050405020304" pitchFamily="18" charset="0"/>
                <a:cs typeface="Times New Roman" panose="02020603050405020304" pitchFamily="18" charset="0"/>
              </a:rPr>
              <a:t>MAJOR  PROJECT (2020-21) , DEPARTMENT OF ECE, </a:t>
            </a:r>
            <a:r>
              <a:rPr lang="en-US" sz="1200" b="1" dirty="0" err="1" smtClean="0">
                <a:latin typeface="Times New Roman" panose="02020603050405020304" pitchFamily="18" charset="0"/>
                <a:cs typeface="Times New Roman" panose="02020603050405020304" pitchFamily="18" charset="0"/>
              </a:rPr>
              <a:t>Anurag</a:t>
            </a:r>
            <a:r>
              <a:rPr lang="en-US" sz="1200" b="1" dirty="0" smtClean="0">
                <a:latin typeface="Times New Roman" panose="02020603050405020304" pitchFamily="18" charset="0"/>
                <a:cs typeface="Times New Roman" panose="02020603050405020304" pitchFamily="18" charset="0"/>
              </a:rPr>
              <a:t> Group of Institutions</a:t>
            </a:r>
            <a:endParaRPr lang="en-IN" altLang="en-US" sz="1200" b="1" dirty="0">
              <a:latin typeface="Times New Roman" panose="02020603050405020304" pitchFamily="18" charset="0"/>
              <a:cs typeface="Times New Roman" panose="02020603050405020304" pitchFamily="18" charset="0"/>
            </a:endParaRPr>
          </a:p>
        </p:txBody>
      </p:sp>
      <p:pic>
        <p:nvPicPr>
          <p:cNvPr id="12" name="Picture 2" descr="https://admin.google.com/u/0/ac/images/logo.gif?uid=109924939541493266436&amp;service=google_gsu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13743" y="0"/>
            <a:ext cx="1177621" cy="11073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963386" y="1479729"/>
            <a:ext cx="10050357" cy="3046988"/>
          </a:xfrm>
          <a:prstGeom prst="rect">
            <a:avLst/>
          </a:prstGeom>
        </p:spPr>
        <p:txBody>
          <a:bodyPr wrap="square">
            <a:spAutoFit/>
          </a:bodyPr>
          <a:lstStyle/>
          <a:p>
            <a:pPr marL="0" lvl="1"/>
            <a:r>
              <a:rPr lang="en-US" sz="2400" dirty="0" smtClean="0">
                <a:latin typeface="Times New Roman" pitchFamily="18" charset="0"/>
                <a:cs typeface="Times New Roman" pitchFamily="18" charset="0"/>
              </a:rPr>
              <a:t>[1]L</a:t>
            </a:r>
            <a:r>
              <a:rPr lang="en-US" sz="2400" dirty="0">
                <a:latin typeface="Times New Roman" pitchFamily="18" charset="0"/>
                <a:cs typeface="Times New Roman" pitchFamily="18" charset="0"/>
              </a:rPr>
              <a:t>. C. Joy and A. Raj, "A Review on Student Placement Chance Prediction," </a:t>
            </a:r>
            <a:r>
              <a:rPr lang="en-US" sz="2400" i="1" dirty="0">
                <a:latin typeface="Times New Roman" pitchFamily="18" charset="0"/>
                <a:cs typeface="Times New Roman" pitchFamily="18" charset="0"/>
              </a:rPr>
              <a:t>2019 5th International Conference on Advanced Computing &amp; Communication Systems (ICACCS)</a:t>
            </a:r>
            <a:r>
              <a:rPr lang="en-US" sz="2400" dirty="0">
                <a:latin typeface="Times New Roman" pitchFamily="18" charset="0"/>
                <a:cs typeface="Times New Roman" pitchFamily="18" charset="0"/>
              </a:rPr>
              <a:t>, 2019, pp. 542-545, </a:t>
            </a:r>
            <a:r>
              <a:rPr lang="en-US" sz="2400" dirty="0" err="1">
                <a:latin typeface="Times New Roman" pitchFamily="18" charset="0"/>
                <a:cs typeface="Times New Roman" pitchFamily="18" charset="0"/>
              </a:rPr>
              <a:t>doi</a:t>
            </a:r>
            <a:r>
              <a:rPr lang="en-US" sz="2400" dirty="0">
                <a:latin typeface="Times New Roman" pitchFamily="18" charset="0"/>
                <a:cs typeface="Times New Roman" pitchFamily="18" charset="0"/>
              </a:rPr>
              <a:t>: 10.1109/ICACCS.2019.8728505</a:t>
            </a:r>
            <a:r>
              <a:rPr lang="en-US" sz="2400" dirty="0" smtClean="0">
                <a:latin typeface="Times New Roman" pitchFamily="18" charset="0"/>
                <a:cs typeface="Times New Roman" pitchFamily="18" charset="0"/>
              </a:rPr>
              <a:t>.</a:t>
            </a:r>
          </a:p>
          <a:p>
            <a:r>
              <a:rPr lang="en-US" sz="2400" dirty="0" smtClean="0">
                <a:latin typeface="Times New Roman" pitchFamily="18" charset="0"/>
                <a:cs typeface="Times New Roman" pitchFamily="18" charset="0"/>
              </a:rPr>
              <a:t>[2]</a:t>
            </a:r>
            <a:r>
              <a:rPr lang="en-US" sz="2400" dirty="0"/>
              <a:t>  </a:t>
            </a:r>
            <a:r>
              <a:rPr lang="en-US" sz="2400" dirty="0" err="1">
                <a:latin typeface="Times New Roman" pitchFamily="18" charset="0"/>
                <a:cs typeface="Times New Roman" pitchFamily="18" charset="0"/>
              </a:rPr>
              <a:t>Thangavel</a:t>
            </a:r>
            <a:r>
              <a:rPr lang="en-US" sz="2400" dirty="0">
                <a:latin typeface="Times New Roman" pitchFamily="18" charset="0"/>
                <a:cs typeface="Times New Roman" pitchFamily="18" charset="0"/>
              </a:rPr>
              <a:t>, S</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Bkaratki</a:t>
            </a:r>
            <a:r>
              <a:rPr lang="en-US" sz="2400" dirty="0">
                <a:latin typeface="Times New Roman" pitchFamily="18" charset="0"/>
                <a:cs typeface="Times New Roman" pitchFamily="18" charset="0"/>
              </a:rPr>
              <a:t>, P. </a:t>
            </a:r>
            <a:r>
              <a:rPr lang="en-US" sz="2400" dirty="0" err="1">
                <a:latin typeface="Times New Roman" pitchFamily="18" charset="0"/>
                <a:cs typeface="Times New Roman" pitchFamily="18" charset="0"/>
              </a:rPr>
              <a:t>Sankar</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Student placement </a:t>
            </a:r>
            <a:r>
              <a:rPr lang="en-US" sz="2400" dirty="0">
                <a:latin typeface="Times New Roman" pitchFamily="18" charset="0"/>
                <a:cs typeface="Times New Roman" pitchFamily="18" charset="0"/>
              </a:rPr>
              <a:t>analyzer: </a:t>
            </a:r>
            <a:r>
              <a:rPr lang="en-US" sz="2400" dirty="0" smtClean="0">
                <a:latin typeface="Times New Roman" pitchFamily="18" charset="0"/>
                <a:cs typeface="Times New Roman" pitchFamily="18" charset="0"/>
              </a:rPr>
              <a:t> A </a:t>
            </a:r>
            <a:r>
              <a:rPr lang="en-US" sz="2400" dirty="0">
                <a:latin typeface="Times New Roman" pitchFamily="18" charset="0"/>
                <a:cs typeface="Times New Roman" pitchFamily="18" charset="0"/>
              </a:rPr>
              <a:t>recommendation </a:t>
            </a:r>
            <a:r>
              <a:rPr lang="en-US" sz="2400" dirty="0" smtClean="0">
                <a:latin typeface="Times New Roman" pitchFamily="18" charset="0"/>
                <a:cs typeface="Times New Roman" pitchFamily="18" charset="0"/>
              </a:rPr>
              <a:t>system using </a:t>
            </a:r>
            <a:r>
              <a:rPr lang="en-US" sz="2400" dirty="0">
                <a:latin typeface="Times New Roman" pitchFamily="18" charset="0"/>
                <a:cs typeface="Times New Roman" pitchFamily="18" charset="0"/>
              </a:rPr>
              <a:t>machine learning”, Advances in </a:t>
            </a:r>
            <a:r>
              <a:rPr lang="en-US" sz="2400" dirty="0" smtClean="0">
                <a:latin typeface="Times New Roman" pitchFamily="18" charset="0"/>
                <a:cs typeface="Times New Roman" pitchFamily="18" charset="0"/>
              </a:rPr>
              <a:t>Computing and </a:t>
            </a:r>
            <a:r>
              <a:rPr lang="en-US" sz="2400" dirty="0">
                <a:latin typeface="Times New Roman" pitchFamily="18" charset="0"/>
                <a:cs typeface="Times New Roman" pitchFamily="18" charset="0"/>
              </a:rPr>
              <a:t>Communication Systems (</a:t>
            </a:r>
            <a:r>
              <a:rPr lang="en-US" sz="2400" dirty="0" smtClean="0">
                <a:latin typeface="Times New Roman" pitchFamily="18" charset="0"/>
                <a:cs typeface="Times New Roman" pitchFamily="18" charset="0"/>
              </a:rPr>
              <a:t>ICACCS-2017) International </a:t>
            </a:r>
            <a:r>
              <a:rPr lang="en-US" sz="2400" dirty="0">
                <a:latin typeface="Times New Roman" pitchFamily="18" charset="0"/>
                <a:cs typeface="Times New Roman" pitchFamily="18" charset="0"/>
              </a:rPr>
              <a:t>Conference on. IEEE, 2017</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57F1E4F-1CFF-5643-939E-217C01CDF565}" type="slidenum">
              <a:rPr lang="en-US" smtClean="0"/>
              <a:pPr/>
              <a:t>19</a:t>
            </a:fld>
            <a:endParaRPr lang="en-US" dirty="0"/>
          </a:p>
        </p:txBody>
      </p:sp>
      <p:sp>
        <p:nvSpPr>
          <p:cNvPr id="4" name="Title 1"/>
          <p:cNvSpPr>
            <a:spLocks noGrp="1"/>
          </p:cNvSpPr>
          <p:nvPr>
            <p:ph type="title"/>
          </p:nvPr>
        </p:nvSpPr>
        <p:spPr>
          <a:xfrm>
            <a:off x="113347" y="2807724"/>
            <a:ext cx="11430000" cy="952500"/>
          </a:xfrm>
        </p:spPr>
        <p:txBody>
          <a:bodyPr>
            <a:normAutofit/>
          </a:bodyPr>
          <a:lstStyle/>
          <a:p>
            <a:pPr algn="ctr"/>
            <a:r>
              <a:rPr lang="en-US" sz="4000" b="1" dirty="0" smtClean="0">
                <a:solidFill>
                  <a:schemeClr val="tx1"/>
                </a:solidFill>
                <a:latin typeface="Times New Roman" panose="02020603050405020304" pitchFamily="18" charset="0"/>
                <a:cs typeface="Times New Roman" panose="02020603050405020304" pitchFamily="18" charset="0"/>
              </a:rPr>
              <a:t>Thank you</a:t>
            </a:r>
            <a:endParaRPr lang="en-IN" sz="4000" b="1" dirty="0">
              <a:solidFill>
                <a:schemeClr val="bg1"/>
              </a:solidFill>
              <a:latin typeface="Times New Roman" panose="02020603050405020304" pitchFamily="18" charset="0"/>
              <a:cs typeface="Times New Roman" panose="02020603050405020304" pitchFamily="18" charset="0"/>
            </a:endParaRPr>
          </a:p>
        </p:txBody>
      </p:sp>
      <p:sp>
        <p:nvSpPr>
          <p:cNvPr id="5" name="Footer Placeholder 6"/>
          <p:cNvSpPr>
            <a:spLocks noGrp="1"/>
          </p:cNvSpPr>
          <p:nvPr>
            <p:ph type="ftr" sz="quarter" idx="11"/>
          </p:nvPr>
        </p:nvSpPr>
        <p:spPr>
          <a:xfrm>
            <a:off x="253809" y="6406023"/>
            <a:ext cx="6327648" cy="365125"/>
          </a:xfrm>
        </p:spPr>
        <p:txBody>
          <a:bodyPr>
            <a:normAutofit/>
          </a:bodyPr>
          <a:lstStyle/>
          <a:p>
            <a:r>
              <a:rPr lang="en-US" sz="1200" b="1" dirty="0" smtClean="0">
                <a:latin typeface="Times New Roman" panose="02020603050405020304" pitchFamily="18" charset="0"/>
                <a:cs typeface="Times New Roman" panose="02020603050405020304" pitchFamily="18" charset="0"/>
              </a:rPr>
              <a:t>MAJOR  PROJECT (2020-21) , DEPARTMENT OF ECE, </a:t>
            </a:r>
            <a:r>
              <a:rPr lang="en-US" sz="1200" b="1" dirty="0" err="1" smtClean="0">
                <a:latin typeface="Times New Roman" panose="02020603050405020304" pitchFamily="18" charset="0"/>
                <a:cs typeface="Times New Roman" panose="02020603050405020304" pitchFamily="18" charset="0"/>
              </a:rPr>
              <a:t>Anurag</a:t>
            </a:r>
            <a:r>
              <a:rPr lang="en-US" sz="1200" b="1" dirty="0" smtClean="0">
                <a:latin typeface="Times New Roman" panose="02020603050405020304" pitchFamily="18" charset="0"/>
                <a:cs typeface="Times New Roman" panose="02020603050405020304" pitchFamily="18" charset="0"/>
              </a:rPr>
              <a:t> Group of Institutions</a:t>
            </a:r>
            <a:endParaRPr lang="en-IN" altLang="en-US" sz="1200" b="1" dirty="0">
              <a:latin typeface="Times New Roman" panose="02020603050405020304" pitchFamily="18" charset="0"/>
              <a:cs typeface="Times New Roman" panose="02020603050405020304" pitchFamily="18" charset="0"/>
            </a:endParaRPr>
          </a:p>
        </p:txBody>
      </p:sp>
      <p:sp>
        <p:nvSpPr>
          <p:cNvPr id="7" name="Rectangle 6"/>
          <p:cNvSpPr>
            <a:spLocks noGrp="1" noRot="1" noChangeAspect="1" noMove="1" noResize="1" noEditPoints="1" noAdjustHandles="1" noChangeArrowheads="1" noChangeShapeType="1" noTextEdit="1"/>
          </p:cNvSpPr>
          <p:nvPr/>
        </p:nvSpPr>
        <p:spPr>
          <a:xfrm>
            <a:off x="3175" y="0"/>
            <a:ext cx="12189460" cy="111442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2" descr="https://admin.google.com/u/0/ac/images/logo.gif?uid=109924939541493266436&amp;service=google_gsui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3493" y="-54589"/>
            <a:ext cx="1477871" cy="11417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p:cNvSpPr>
            <a:spLocks noGrp="1" noRot="1" noChangeAspect="1" noMove="1" noResize="1" noEditPoints="1" noAdjustHandles="1" noChangeArrowheads="1" noChangeShapeType="1" noTextEdit="1"/>
          </p:cNvSpPr>
          <p:nvPr/>
        </p:nvSpPr>
        <p:spPr>
          <a:xfrm>
            <a:off x="635" y="-635"/>
            <a:ext cx="12191365" cy="106489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36220" y="0"/>
            <a:ext cx="11955145" cy="1063625"/>
          </a:xfrm>
        </p:spPr>
        <p:txBody>
          <a:bodyPr>
            <a:normAutofit/>
          </a:bodyPr>
          <a:lstStyle/>
          <a:p>
            <a:pPr algn="ctr"/>
            <a:r>
              <a:rPr lang="en-IN" sz="4000" b="1" dirty="0" smtClean="0">
                <a:solidFill>
                  <a:schemeClr val="bg1"/>
                </a:solidFill>
                <a:latin typeface="Times New Roman" panose="02020603050405020304" pitchFamily="18" charset="0"/>
                <a:cs typeface="Times New Roman" panose="02020603050405020304" pitchFamily="18" charset="0"/>
              </a:rPr>
              <a:t>abstract</a:t>
            </a:r>
            <a:endParaRPr lang="en-IN" sz="4000" b="1" dirty="0">
              <a:solidFill>
                <a:schemeClr val="bg1"/>
              </a:solidFill>
              <a:latin typeface="Times New Roman" panose="02020603050405020304" pitchFamily="18" charset="0"/>
              <a:cs typeface="Times New Roman" panose="02020603050405020304" pitchFamily="18" charset="0"/>
            </a:endParaRPr>
          </a:p>
        </p:txBody>
      </p:sp>
      <p:grpSp>
        <p:nvGrpSpPr>
          <p:cNvPr id="19" name="Group 18"/>
          <p:cNvGrpSpPr>
            <a:grpSpLocks noGrp="1" noUngrp="1" noRot="1" noChangeAspect="1" noMove="1" noResize="1"/>
          </p:cNvGrpSpPr>
          <p:nvPr/>
        </p:nvGrpSpPr>
        <p:grpSpPr>
          <a:xfrm>
            <a:off x="11401725" y="6229681"/>
            <a:ext cx="457200" cy="457200"/>
            <a:chOff x="11361456" y="6195813"/>
            <a:chExt cx="548640" cy="548640"/>
          </a:xfrm>
        </p:grpSpPr>
        <p:sp>
          <p:nvSpPr>
            <p:cNvPr id="20" name="Oval 19"/>
            <p:cNvSpPr/>
            <p:nvPr/>
          </p:nvSpPr>
          <p:spPr>
            <a:xfrm>
              <a:off x="11361456" y="6195813"/>
              <a:ext cx="548640" cy="54864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1" name="Oval 20"/>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8" name="Slide Number Placeholder 7"/>
          <p:cNvSpPr>
            <a:spLocks noGrp="1"/>
          </p:cNvSpPr>
          <p:nvPr>
            <p:ph type="sldNum" sz="quarter" idx="12"/>
          </p:nvPr>
        </p:nvSpPr>
        <p:spPr>
          <a:xfrm>
            <a:off x="11311128" y="6272784"/>
            <a:ext cx="640080" cy="365125"/>
          </a:xfrm>
        </p:spPr>
        <p:txBody>
          <a:bodyPr>
            <a:normAutofit/>
          </a:bodyPr>
          <a:lstStyle/>
          <a:p>
            <a:pPr>
              <a:spcAft>
                <a:spcPts val="600"/>
              </a:spcAft>
            </a:pPr>
            <a:fld id="{D57F1E4F-1CFF-5643-939E-217C01CDF565}" type="slidenum">
              <a:rPr lang="en-US" smtClean="0"/>
              <a:pPr>
                <a:spcAft>
                  <a:spcPts val="600"/>
                </a:spcAft>
              </a:pPr>
              <a:t>2</a:t>
            </a:fld>
            <a:endParaRPr lang="en-US"/>
          </a:p>
        </p:txBody>
      </p:sp>
      <p:sp>
        <p:nvSpPr>
          <p:cNvPr id="11" name="Footer Placeholder 6"/>
          <p:cNvSpPr>
            <a:spLocks noGrp="1"/>
          </p:cNvSpPr>
          <p:nvPr>
            <p:ph type="ftr" sz="quarter" idx="11"/>
          </p:nvPr>
        </p:nvSpPr>
        <p:spPr>
          <a:xfrm>
            <a:off x="253809" y="6406023"/>
            <a:ext cx="6327648" cy="365125"/>
          </a:xfrm>
        </p:spPr>
        <p:txBody>
          <a:bodyPr>
            <a:normAutofit/>
          </a:bodyPr>
          <a:lstStyle/>
          <a:p>
            <a:r>
              <a:rPr lang="en-US" sz="1200" b="1" dirty="0" smtClean="0">
                <a:latin typeface="Times New Roman" panose="02020603050405020304" pitchFamily="18" charset="0"/>
                <a:cs typeface="Times New Roman" panose="02020603050405020304" pitchFamily="18" charset="0"/>
              </a:rPr>
              <a:t>MAJOR  PROJECT (2020-21) , DEPARTMENT OF ECE, </a:t>
            </a:r>
            <a:r>
              <a:rPr lang="en-US" sz="1200" b="1" dirty="0" err="1" smtClean="0">
                <a:latin typeface="Times New Roman" panose="02020603050405020304" pitchFamily="18" charset="0"/>
                <a:cs typeface="Times New Roman" panose="02020603050405020304" pitchFamily="18" charset="0"/>
              </a:rPr>
              <a:t>Anurag</a:t>
            </a:r>
            <a:r>
              <a:rPr lang="en-US" sz="1200" b="1" dirty="0" smtClean="0">
                <a:latin typeface="Times New Roman" panose="02020603050405020304" pitchFamily="18" charset="0"/>
                <a:cs typeface="Times New Roman" panose="02020603050405020304" pitchFamily="18" charset="0"/>
              </a:rPr>
              <a:t> Group Of  Institutions</a:t>
            </a:r>
            <a:endParaRPr lang="en-IN" altLang="en-US" sz="1200" b="1" dirty="0">
              <a:latin typeface="Times New Roman" panose="02020603050405020304" pitchFamily="18" charset="0"/>
              <a:cs typeface="Times New Roman" panose="02020603050405020304" pitchFamily="18" charset="0"/>
            </a:endParaRPr>
          </a:p>
        </p:txBody>
      </p:sp>
      <p:pic>
        <p:nvPicPr>
          <p:cNvPr id="12" name="Picture 2" descr="https://admin.google.com/u/0/ac/images/logo.gif?uid=109924939541493266436&amp;service=google_gsu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0913" y="0"/>
            <a:ext cx="1300451" cy="109345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34784" y="1397589"/>
            <a:ext cx="11094945" cy="3970318"/>
          </a:xfrm>
          <a:prstGeom prst="rect">
            <a:avLst/>
          </a:prstGeom>
        </p:spPr>
        <p:txBody>
          <a:bodyPr wrap="square">
            <a:spAutoFit/>
          </a:bodyPr>
          <a:lstStyle/>
          <a:p>
            <a:r>
              <a:rPr lang="en-US" sz="2400" dirty="0" smtClean="0">
                <a:latin typeface="Times New Roman" panose="02020603050405020304" pitchFamily="18" charset="0"/>
                <a:cs typeface="Times New Roman" panose="02020603050405020304" pitchFamily="18" charset="0"/>
              </a:rPr>
              <a:t>	</a:t>
            </a:r>
            <a:r>
              <a:rPr lang="en-US" sz="2800" dirty="0">
                <a:latin typeface="Times New Roman" pitchFamily="18" charset="0"/>
                <a:cs typeface="Times New Roman" pitchFamily="18" charset="0"/>
              </a:rPr>
              <a:t> </a:t>
            </a:r>
            <a:r>
              <a:rPr lang="en-US" sz="2800" dirty="0" smtClean="0">
                <a:latin typeface="Times New Roman" pitchFamily="18" charset="0"/>
                <a:cs typeface="Times New Roman" pitchFamily="18" charset="0"/>
              </a:rPr>
              <a:t>All </a:t>
            </a:r>
            <a:r>
              <a:rPr lang="en-US" sz="2800" dirty="0">
                <a:latin typeface="Times New Roman" pitchFamily="18" charset="0"/>
                <a:cs typeface="Times New Roman" pitchFamily="18" charset="0"/>
              </a:rPr>
              <a:t>students dream to obtain a job offer in their hands before they leave their college. A placement chance predictor helps students to have an idea about where they stand and what to be done to obtain a good placement. A placement predictor is a system that could predict the possibility or the type of company a pre-final year student has chances to be placed. Thus a prediction system could help in the academic planning of an institution for future years. This </a:t>
            </a:r>
            <a:r>
              <a:rPr lang="en-US" sz="2800" dirty="0" smtClean="0">
                <a:latin typeface="Times New Roman" pitchFamily="18" charset="0"/>
                <a:cs typeface="Times New Roman" pitchFamily="18" charset="0"/>
              </a:rPr>
              <a:t>project </a:t>
            </a:r>
            <a:r>
              <a:rPr lang="en-US" sz="2800" dirty="0">
                <a:latin typeface="Times New Roman" pitchFamily="18" charset="0"/>
                <a:cs typeface="Times New Roman" pitchFamily="18" charset="0"/>
              </a:rPr>
              <a:t>presents an approach for using deep learning algorithm to make a placement prediction model for pre-final year engineering graduate students</a:t>
            </a:r>
          </a:p>
        </p:txBody>
      </p:sp>
    </p:spTree>
    <p:extLst>
      <p:ext uri="{BB962C8B-B14F-4D97-AF65-F5344CB8AC3E}">
        <p14:creationId xmlns:p14="http://schemas.microsoft.com/office/powerpoint/2010/main" val="14093460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a:spLocks noGrp="1" noRot="1" noChangeAspect="1" noMove="1" noResize="1" noEditPoints="1" noAdjustHandles="1" noChangeArrowheads="1" noChangeShapeType="1" noTextEdit="1"/>
          </p:cNvSpPr>
          <p:nvPr/>
        </p:nvSpPr>
        <p:spPr>
          <a:xfrm>
            <a:off x="635" y="-635"/>
            <a:ext cx="12191365" cy="106489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36220" y="0"/>
            <a:ext cx="11955145" cy="1063625"/>
          </a:xfrm>
        </p:spPr>
        <p:txBody>
          <a:bodyPr>
            <a:normAutofit/>
          </a:bodyPr>
          <a:lstStyle/>
          <a:p>
            <a:pPr algn="ctr"/>
            <a:r>
              <a:rPr lang="en-IN" sz="4000" b="1" dirty="0" smtClean="0">
                <a:solidFill>
                  <a:schemeClr val="bg1"/>
                </a:solidFill>
                <a:latin typeface="Times New Roman" panose="02020603050405020304" pitchFamily="18" charset="0"/>
                <a:cs typeface="Times New Roman" panose="02020603050405020304" pitchFamily="18" charset="0"/>
              </a:rPr>
              <a:t>OBJECTIVES</a:t>
            </a:r>
            <a:endParaRPr lang="en-IN" sz="4000" b="1" dirty="0">
              <a:solidFill>
                <a:schemeClr val="bg1"/>
              </a:solidFill>
              <a:latin typeface="Times New Roman" panose="02020603050405020304" pitchFamily="18" charset="0"/>
              <a:cs typeface="Times New Roman" panose="02020603050405020304" pitchFamily="18" charset="0"/>
            </a:endParaRPr>
          </a:p>
        </p:txBody>
      </p:sp>
      <p:grpSp>
        <p:nvGrpSpPr>
          <p:cNvPr id="19" name="Group 18"/>
          <p:cNvGrpSpPr>
            <a:grpSpLocks noGrp="1" noUngrp="1" noRot="1" noChangeAspect="1" noMove="1" noResize="1"/>
          </p:cNvGrpSpPr>
          <p:nvPr/>
        </p:nvGrpSpPr>
        <p:grpSpPr>
          <a:xfrm>
            <a:off x="11401725" y="6229681"/>
            <a:ext cx="457200" cy="457200"/>
            <a:chOff x="11361456" y="6195813"/>
            <a:chExt cx="548640" cy="548640"/>
          </a:xfrm>
        </p:grpSpPr>
        <p:sp>
          <p:nvSpPr>
            <p:cNvPr id="20" name="Oval 19"/>
            <p:cNvSpPr/>
            <p:nvPr/>
          </p:nvSpPr>
          <p:spPr>
            <a:xfrm>
              <a:off x="11361456" y="6195813"/>
              <a:ext cx="548640" cy="54864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1" name="Oval 20"/>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8" name="Slide Number Placeholder 7"/>
          <p:cNvSpPr>
            <a:spLocks noGrp="1"/>
          </p:cNvSpPr>
          <p:nvPr>
            <p:ph type="sldNum" sz="quarter" idx="12"/>
          </p:nvPr>
        </p:nvSpPr>
        <p:spPr>
          <a:xfrm>
            <a:off x="11311128" y="6272784"/>
            <a:ext cx="640080" cy="365125"/>
          </a:xfrm>
        </p:spPr>
        <p:txBody>
          <a:bodyPr>
            <a:normAutofit/>
          </a:bodyPr>
          <a:lstStyle/>
          <a:p>
            <a:pPr>
              <a:spcAft>
                <a:spcPts val="600"/>
              </a:spcAft>
            </a:pPr>
            <a:fld id="{D57F1E4F-1CFF-5643-939E-217C01CDF565}" type="slidenum">
              <a:rPr lang="en-US" smtClean="0"/>
              <a:pPr>
                <a:spcAft>
                  <a:spcPts val="600"/>
                </a:spcAft>
              </a:pPr>
              <a:t>3</a:t>
            </a:fld>
            <a:endParaRPr lang="en-US"/>
          </a:p>
        </p:txBody>
      </p:sp>
      <p:sp>
        <p:nvSpPr>
          <p:cNvPr id="11" name="Footer Placeholder 6"/>
          <p:cNvSpPr>
            <a:spLocks noGrp="1"/>
          </p:cNvSpPr>
          <p:nvPr>
            <p:ph type="ftr" sz="quarter" idx="11"/>
          </p:nvPr>
        </p:nvSpPr>
        <p:spPr>
          <a:xfrm>
            <a:off x="253809" y="6406023"/>
            <a:ext cx="6327648" cy="365125"/>
          </a:xfrm>
        </p:spPr>
        <p:txBody>
          <a:bodyPr>
            <a:normAutofit/>
          </a:bodyPr>
          <a:lstStyle/>
          <a:p>
            <a:r>
              <a:rPr lang="en-US" sz="1200" b="1" dirty="0" smtClean="0">
                <a:latin typeface="Times New Roman" panose="02020603050405020304" pitchFamily="18" charset="0"/>
                <a:cs typeface="Times New Roman" panose="02020603050405020304" pitchFamily="18" charset="0"/>
              </a:rPr>
              <a:t>MAJOR  PROJECT (2020-21) , DEPARTMENT OF ECE, </a:t>
            </a:r>
            <a:r>
              <a:rPr lang="en-US" sz="1200" b="1" dirty="0" err="1" smtClean="0">
                <a:latin typeface="Times New Roman" panose="02020603050405020304" pitchFamily="18" charset="0"/>
                <a:cs typeface="Times New Roman" panose="02020603050405020304" pitchFamily="18" charset="0"/>
              </a:rPr>
              <a:t>Anurag</a:t>
            </a:r>
            <a:r>
              <a:rPr lang="en-US" sz="1200" b="1" dirty="0" smtClean="0">
                <a:latin typeface="Times New Roman" panose="02020603050405020304" pitchFamily="18" charset="0"/>
                <a:cs typeface="Times New Roman" panose="02020603050405020304" pitchFamily="18" charset="0"/>
              </a:rPr>
              <a:t> Group Of  Institutions</a:t>
            </a:r>
            <a:endParaRPr lang="en-IN" altLang="en-US" sz="1200" b="1" dirty="0">
              <a:latin typeface="Times New Roman" panose="02020603050405020304" pitchFamily="18" charset="0"/>
              <a:cs typeface="Times New Roman" panose="02020603050405020304" pitchFamily="18" charset="0"/>
            </a:endParaRPr>
          </a:p>
        </p:txBody>
      </p:sp>
      <p:pic>
        <p:nvPicPr>
          <p:cNvPr id="12" name="Picture 2" descr="https://admin.google.com/u/0/ac/images/logo.gif?uid=109924939541493266436&amp;service=google_gsu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0913" y="0"/>
            <a:ext cx="1300451" cy="10934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14375" y="1714500"/>
            <a:ext cx="10915949" cy="1384995"/>
          </a:xfrm>
          <a:prstGeom prst="rect">
            <a:avLst/>
          </a:prstGeom>
          <a:noFill/>
        </p:spPr>
        <p:txBody>
          <a:bodyPr wrap="square" rtlCol="0">
            <a:spAutoFit/>
          </a:bodyPr>
          <a:lstStyle/>
          <a:p>
            <a:pPr marL="457200" indent="-457200">
              <a:buFont typeface="Arial" pitchFamily="34" charset="0"/>
              <a:buChar char="•"/>
            </a:pPr>
            <a:r>
              <a:rPr lang="en-US" sz="2800" dirty="0" smtClean="0">
                <a:latin typeface="Times New Roman" pitchFamily="18" charset="0"/>
                <a:cs typeface="Times New Roman" pitchFamily="18" charset="0"/>
              </a:rPr>
              <a:t>To build web application for placement exam.</a:t>
            </a:r>
          </a:p>
          <a:p>
            <a:pPr marL="457200" indent="-457200">
              <a:buFont typeface="Arial" pitchFamily="34" charset="0"/>
              <a:buChar char="•"/>
            </a:pPr>
            <a:r>
              <a:rPr lang="en-US" sz="2800" dirty="0" smtClean="0">
                <a:latin typeface="Times New Roman" pitchFamily="18" charset="0"/>
                <a:cs typeface="Times New Roman" pitchFamily="18" charset="0"/>
              </a:rPr>
              <a:t>To predict the student placement chance</a:t>
            </a:r>
          </a:p>
          <a:p>
            <a:pPr marL="457200" indent="-457200">
              <a:buFont typeface="Arial" pitchFamily="34" charset="0"/>
              <a:buChar char="•"/>
            </a:pPr>
            <a:r>
              <a:rPr lang="en-US" sz="2800" dirty="0" smtClean="0">
                <a:latin typeface="Times New Roman" pitchFamily="18" charset="0"/>
                <a:cs typeface="Times New Roman" pitchFamily="18" charset="0"/>
              </a:rPr>
              <a:t>To encourage the student to improve themselves in particular field. </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2729789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a:spLocks noGrp="1" noRot="1" noChangeAspect="1" noMove="1" noResize="1" noEditPoints="1" noAdjustHandles="1" noChangeArrowheads="1" noChangeShapeType="1" noTextEdit="1"/>
          </p:cNvSpPr>
          <p:nvPr/>
        </p:nvSpPr>
        <p:spPr>
          <a:xfrm>
            <a:off x="635" y="-635"/>
            <a:ext cx="12191365" cy="106489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36220" y="0"/>
            <a:ext cx="11955145" cy="1063625"/>
          </a:xfrm>
        </p:spPr>
        <p:txBody>
          <a:bodyPr>
            <a:normAutofit/>
          </a:bodyPr>
          <a:lstStyle/>
          <a:p>
            <a:pPr algn="ctr"/>
            <a:r>
              <a:rPr lang="en-IN" sz="4000" b="1" dirty="0" smtClean="0">
                <a:solidFill>
                  <a:schemeClr val="bg1"/>
                </a:solidFill>
                <a:latin typeface="Times New Roman" panose="02020603050405020304" pitchFamily="18" charset="0"/>
                <a:cs typeface="Times New Roman" panose="02020603050405020304" pitchFamily="18" charset="0"/>
              </a:rPr>
              <a:t>Data set</a:t>
            </a:r>
            <a:endParaRPr lang="en-IN" sz="4000" b="1" dirty="0">
              <a:solidFill>
                <a:schemeClr val="bg1"/>
              </a:solidFill>
              <a:latin typeface="Times New Roman" panose="02020603050405020304" pitchFamily="18" charset="0"/>
              <a:cs typeface="Times New Roman" panose="02020603050405020304" pitchFamily="18" charset="0"/>
            </a:endParaRPr>
          </a:p>
        </p:txBody>
      </p:sp>
      <p:grpSp>
        <p:nvGrpSpPr>
          <p:cNvPr id="19" name="Group 18"/>
          <p:cNvGrpSpPr>
            <a:grpSpLocks noGrp="1" noUngrp="1" noRot="1" noChangeAspect="1" noMove="1" noResize="1"/>
          </p:cNvGrpSpPr>
          <p:nvPr/>
        </p:nvGrpSpPr>
        <p:grpSpPr>
          <a:xfrm>
            <a:off x="11401725" y="6229681"/>
            <a:ext cx="457200" cy="457200"/>
            <a:chOff x="11361456" y="6195813"/>
            <a:chExt cx="548640" cy="548640"/>
          </a:xfrm>
        </p:grpSpPr>
        <p:sp>
          <p:nvSpPr>
            <p:cNvPr id="20" name="Oval 19"/>
            <p:cNvSpPr/>
            <p:nvPr/>
          </p:nvSpPr>
          <p:spPr>
            <a:xfrm>
              <a:off x="11361456" y="6195813"/>
              <a:ext cx="548640" cy="54864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1" name="Oval 20"/>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8" name="Slide Number Placeholder 7"/>
          <p:cNvSpPr>
            <a:spLocks noGrp="1"/>
          </p:cNvSpPr>
          <p:nvPr>
            <p:ph type="sldNum" sz="quarter" idx="12"/>
          </p:nvPr>
        </p:nvSpPr>
        <p:spPr>
          <a:xfrm>
            <a:off x="11311128" y="6272784"/>
            <a:ext cx="640080" cy="365125"/>
          </a:xfrm>
        </p:spPr>
        <p:txBody>
          <a:bodyPr>
            <a:normAutofit/>
          </a:bodyPr>
          <a:lstStyle/>
          <a:p>
            <a:pPr>
              <a:spcAft>
                <a:spcPts val="600"/>
              </a:spcAft>
            </a:pPr>
            <a:fld id="{D57F1E4F-1CFF-5643-939E-217C01CDF565}" type="slidenum">
              <a:rPr lang="en-US" smtClean="0"/>
              <a:pPr>
                <a:spcAft>
                  <a:spcPts val="600"/>
                </a:spcAft>
              </a:pPr>
              <a:t>4</a:t>
            </a:fld>
            <a:endParaRPr lang="en-US"/>
          </a:p>
        </p:txBody>
      </p:sp>
      <p:sp>
        <p:nvSpPr>
          <p:cNvPr id="11" name="Footer Placeholder 6"/>
          <p:cNvSpPr>
            <a:spLocks noGrp="1"/>
          </p:cNvSpPr>
          <p:nvPr>
            <p:ph type="ftr" sz="quarter" idx="11"/>
          </p:nvPr>
        </p:nvSpPr>
        <p:spPr>
          <a:xfrm>
            <a:off x="253809" y="6406023"/>
            <a:ext cx="6327648" cy="365125"/>
          </a:xfrm>
        </p:spPr>
        <p:txBody>
          <a:bodyPr>
            <a:normAutofit/>
          </a:bodyPr>
          <a:lstStyle/>
          <a:p>
            <a:r>
              <a:rPr lang="en-US" sz="1200" b="1" dirty="0" smtClean="0">
                <a:latin typeface="Times New Roman" panose="02020603050405020304" pitchFamily="18" charset="0"/>
                <a:cs typeface="Times New Roman" panose="02020603050405020304" pitchFamily="18" charset="0"/>
              </a:rPr>
              <a:t>MAJOR  PROJECT (2020-21) , DEPARTMENT OF ECE, </a:t>
            </a:r>
            <a:r>
              <a:rPr lang="en-US" sz="1200" b="1" dirty="0" err="1" smtClean="0">
                <a:latin typeface="Times New Roman" panose="02020603050405020304" pitchFamily="18" charset="0"/>
                <a:cs typeface="Times New Roman" panose="02020603050405020304" pitchFamily="18" charset="0"/>
              </a:rPr>
              <a:t>Anurag</a:t>
            </a:r>
            <a:r>
              <a:rPr lang="en-US" sz="1200" b="1" dirty="0" smtClean="0">
                <a:latin typeface="Times New Roman" panose="02020603050405020304" pitchFamily="18" charset="0"/>
                <a:cs typeface="Times New Roman" panose="02020603050405020304" pitchFamily="18" charset="0"/>
              </a:rPr>
              <a:t> Group Of  Institutions</a:t>
            </a:r>
            <a:endParaRPr lang="en-IN" altLang="en-US" sz="1200" b="1" dirty="0">
              <a:latin typeface="Times New Roman" panose="02020603050405020304" pitchFamily="18" charset="0"/>
              <a:cs typeface="Times New Roman" panose="02020603050405020304" pitchFamily="18" charset="0"/>
            </a:endParaRPr>
          </a:p>
        </p:txBody>
      </p:sp>
      <p:pic>
        <p:nvPicPr>
          <p:cNvPr id="12" name="Picture 2" descr="https://admin.google.com/u/0/ac/images/logo.gif?uid=109924939541493266436&amp;service=google_gsu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0913" y="0"/>
            <a:ext cx="1300451" cy="109345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90550" y="1764864"/>
            <a:ext cx="6096000" cy="2585323"/>
          </a:xfrm>
          <a:prstGeom prst="rect">
            <a:avLst/>
          </a:prstGeom>
        </p:spPr>
        <p:txBody>
          <a:bodyPr>
            <a:spAutoFit/>
          </a:bodyPr>
          <a:lstStyle/>
          <a:p>
            <a:r>
              <a:rPr lang="en-US" dirty="0"/>
              <a:t>Dataset attributes used in our project  </a:t>
            </a:r>
          </a:p>
          <a:p>
            <a:pPr marL="285750" lvl="0" indent="-285750">
              <a:buFont typeface="Wingdings" pitchFamily="2" charset="2"/>
              <a:buChar char="v"/>
            </a:pPr>
            <a:r>
              <a:rPr lang="en-US" dirty="0"/>
              <a:t>Coding Skills </a:t>
            </a:r>
          </a:p>
          <a:p>
            <a:pPr marL="285750" lvl="0" indent="-285750">
              <a:buFont typeface="Wingdings" pitchFamily="2" charset="2"/>
              <a:buChar char="v"/>
            </a:pPr>
            <a:r>
              <a:rPr lang="en-US" dirty="0"/>
              <a:t>Aptitude Skills</a:t>
            </a:r>
          </a:p>
          <a:p>
            <a:pPr marL="285750" lvl="0" indent="-285750">
              <a:buFont typeface="Wingdings" pitchFamily="2" charset="2"/>
              <a:buChar char="v"/>
            </a:pPr>
            <a:r>
              <a:rPr lang="en-US" dirty="0"/>
              <a:t>Technical Skills 	</a:t>
            </a:r>
          </a:p>
          <a:p>
            <a:pPr marL="285750" lvl="0" indent="-285750">
              <a:buFont typeface="Wingdings" pitchFamily="2" charset="2"/>
              <a:buChar char="v"/>
            </a:pPr>
            <a:r>
              <a:rPr lang="en-US" dirty="0"/>
              <a:t>Projects	</a:t>
            </a:r>
          </a:p>
          <a:p>
            <a:pPr marL="285750" lvl="0" indent="-285750">
              <a:buFont typeface="Wingdings" pitchFamily="2" charset="2"/>
              <a:buChar char="v"/>
            </a:pPr>
            <a:r>
              <a:rPr lang="en-US" dirty="0"/>
              <a:t>Internships	</a:t>
            </a:r>
          </a:p>
          <a:p>
            <a:pPr marL="285750" lvl="0" indent="-285750">
              <a:buFont typeface="Wingdings" pitchFamily="2" charset="2"/>
              <a:buChar char="v"/>
            </a:pPr>
            <a:r>
              <a:rPr lang="en-US" dirty="0"/>
              <a:t>Academic Performance	 </a:t>
            </a:r>
          </a:p>
          <a:p>
            <a:pPr marL="285750" lvl="0" indent="-285750">
              <a:buFont typeface="Wingdings" pitchFamily="2" charset="2"/>
              <a:buChar char="v"/>
            </a:pPr>
            <a:r>
              <a:rPr lang="en-US" dirty="0"/>
              <a:t>Placed</a:t>
            </a:r>
            <a:r>
              <a:rPr lang="en-US" b="1" dirty="0"/>
              <a:t/>
            </a:r>
            <a:br>
              <a:rPr lang="en-US" b="1" dirty="0"/>
            </a:b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2975" y="1257299"/>
            <a:ext cx="6572250" cy="5200981"/>
          </a:xfrm>
          <a:prstGeom prst="rect">
            <a:avLst/>
          </a:prstGeom>
        </p:spPr>
      </p:pic>
    </p:spTree>
    <p:extLst>
      <p:ext uri="{BB962C8B-B14F-4D97-AF65-F5344CB8AC3E}">
        <p14:creationId xmlns:p14="http://schemas.microsoft.com/office/powerpoint/2010/main" val="38839683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a:spLocks noGrp="1" noRot="1" noChangeAspect="1" noMove="1" noResize="1" noEditPoints="1" noAdjustHandles="1" noChangeArrowheads="1" noChangeShapeType="1" noTextEdit="1"/>
          </p:cNvSpPr>
          <p:nvPr/>
        </p:nvSpPr>
        <p:spPr>
          <a:xfrm>
            <a:off x="635" y="-635"/>
            <a:ext cx="12191365" cy="106489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36220" y="0"/>
            <a:ext cx="11955145" cy="1063625"/>
          </a:xfrm>
        </p:spPr>
        <p:txBody>
          <a:bodyPr>
            <a:normAutofit/>
          </a:bodyPr>
          <a:lstStyle/>
          <a:p>
            <a:pPr algn="ctr"/>
            <a:r>
              <a:rPr lang="en-IN" sz="4000" b="1" dirty="0" smtClean="0">
                <a:solidFill>
                  <a:schemeClr val="bg1"/>
                </a:solidFill>
                <a:latin typeface="Times New Roman" panose="02020603050405020304" pitchFamily="18" charset="0"/>
                <a:cs typeface="Times New Roman" panose="02020603050405020304" pitchFamily="18" charset="0"/>
              </a:rPr>
              <a:t>Methodology</a:t>
            </a:r>
            <a:endParaRPr lang="en-IN" sz="4000" b="1" dirty="0">
              <a:solidFill>
                <a:schemeClr val="bg1"/>
              </a:solidFill>
              <a:latin typeface="Times New Roman" panose="02020603050405020304" pitchFamily="18" charset="0"/>
              <a:cs typeface="Times New Roman" panose="02020603050405020304" pitchFamily="18" charset="0"/>
            </a:endParaRPr>
          </a:p>
        </p:txBody>
      </p:sp>
      <p:grpSp>
        <p:nvGrpSpPr>
          <p:cNvPr id="19" name="Group 18"/>
          <p:cNvGrpSpPr>
            <a:grpSpLocks noGrp="1" noUngrp="1" noRot="1" noChangeAspect="1" noMove="1" noResize="1"/>
          </p:cNvGrpSpPr>
          <p:nvPr/>
        </p:nvGrpSpPr>
        <p:grpSpPr>
          <a:xfrm>
            <a:off x="11401725" y="6229681"/>
            <a:ext cx="457200" cy="457200"/>
            <a:chOff x="11361456" y="6195813"/>
            <a:chExt cx="548640" cy="548640"/>
          </a:xfrm>
        </p:grpSpPr>
        <p:sp>
          <p:nvSpPr>
            <p:cNvPr id="20" name="Oval 19"/>
            <p:cNvSpPr/>
            <p:nvPr/>
          </p:nvSpPr>
          <p:spPr>
            <a:xfrm>
              <a:off x="11361456" y="6195813"/>
              <a:ext cx="548640" cy="54864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1" name="Oval 20"/>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8" name="Slide Number Placeholder 7"/>
          <p:cNvSpPr>
            <a:spLocks noGrp="1"/>
          </p:cNvSpPr>
          <p:nvPr>
            <p:ph type="sldNum" sz="quarter" idx="12"/>
          </p:nvPr>
        </p:nvSpPr>
        <p:spPr>
          <a:xfrm>
            <a:off x="11311128" y="6272784"/>
            <a:ext cx="640080" cy="365125"/>
          </a:xfrm>
        </p:spPr>
        <p:txBody>
          <a:bodyPr>
            <a:normAutofit/>
          </a:bodyPr>
          <a:lstStyle/>
          <a:p>
            <a:pPr>
              <a:spcAft>
                <a:spcPts val="600"/>
              </a:spcAft>
            </a:pPr>
            <a:fld id="{D57F1E4F-1CFF-5643-939E-217C01CDF565}" type="slidenum">
              <a:rPr lang="en-US" smtClean="0"/>
              <a:pPr>
                <a:spcAft>
                  <a:spcPts val="600"/>
                </a:spcAft>
              </a:pPr>
              <a:t>5</a:t>
            </a:fld>
            <a:endParaRPr lang="en-US"/>
          </a:p>
        </p:txBody>
      </p:sp>
      <p:sp>
        <p:nvSpPr>
          <p:cNvPr id="11" name="Footer Placeholder 6"/>
          <p:cNvSpPr>
            <a:spLocks noGrp="1"/>
          </p:cNvSpPr>
          <p:nvPr>
            <p:ph type="ftr" sz="quarter" idx="11"/>
          </p:nvPr>
        </p:nvSpPr>
        <p:spPr>
          <a:xfrm>
            <a:off x="253809" y="6406023"/>
            <a:ext cx="6327648" cy="365125"/>
          </a:xfrm>
        </p:spPr>
        <p:txBody>
          <a:bodyPr>
            <a:normAutofit/>
          </a:bodyPr>
          <a:lstStyle/>
          <a:p>
            <a:r>
              <a:rPr lang="en-US" sz="1200" b="1" dirty="0" smtClean="0">
                <a:latin typeface="Times New Roman" panose="02020603050405020304" pitchFamily="18" charset="0"/>
                <a:cs typeface="Times New Roman" panose="02020603050405020304" pitchFamily="18" charset="0"/>
              </a:rPr>
              <a:t>MAJOR  PROJECT (2020-21) , DEPARTMENT OF ECE, </a:t>
            </a:r>
            <a:r>
              <a:rPr lang="en-US" sz="1200" b="1" dirty="0" err="1" smtClean="0">
                <a:latin typeface="Times New Roman" panose="02020603050405020304" pitchFamily="18" charset="0"/>
                <a:cs typeface="Times New Roman" panose="02020603050405020304" pitchFamily="18" charset="0"/>
              </a:rPr>
              <a:t>Anurag</a:t>
            </a:r>
            <a:r>
              <a:rPr lang="en-US" sz="1200" b="1" dirty="0" smtClean="0">
                <a:latin typeface="Times New Roman" panose="02020603050405020304" pitchFamily="18" charset="0"/>
                <a:cs typeface="Times New Roman" panose="02020603050405020304" pitchFamily="18" charset="0"/>
              </a:rPr>
              <a:t> Group Of  Institutions</a:t>
            </a:r>
            <a:endParaRPr lang="en-IN" altLang="en-US" sz="1200" b="1" dirty="0">
              <a:latin typeface="Times New Roman" panose="02020603050405020304" pitchFamily="18" charset="0"/>
              <a:cs typeface="Times New Roman" panose="02020603050405020304" pitchFamily="18" charset="0"/>
            </a:endParaRPr>
          </a:p>
        </p:txBody>
      </p:sp>
      <p:pic>
        <p:nvPicPr>
          <p:cNvPr id="12" name="Picture 2" descr="https://admin.google.com/u/0/ac/images/logo.gif?uid=109924939541493266436&amp;service=google_gsu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0913" y="0"/>
            <a:ext cx="1300451" cy="109345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95625" y="1405309"/>
            <a:ext cx="10706100" cy="4154984"/>
          </a:xfrm>
          <a:prstGeom prst="rect">
            <a:avLst/>
          </a:prstGeom>
        </p:spPr>
        <p:txBody>
          <a:bodyPr wrap="square">
            <a:spAutoFit/>
          </a:bodyPr>
          <a:lstStyle/>
          <a:p>
            <a:r>
              <a:rPr lang="en-US" sz="2400" dirty="0">
                <a:latin typeface="Times New Roman" pitchFamily="18" charset="0"/>
                <a:cs typeface="Times New Roman" pitchFamily="18" charset="0"/>
              </a:rPr>
              <a:t>All companies in the IT sector spend a large amount of its total capital in recruiting the students to its company. Thus it is necessary to find an alternative process of filtering to reduce the capital cost that is used for this process. Effective filtering of students could be performed by applying various deep learning tools on the student details. This system defined the meaning of deep learning in the field of education as a method of identifying, discovering and capturing the unknown similarities or patterns from a dataset by using an ensemble combination of various analytical approaches. It is possible for an educational institute to exploit this data mining feature to figure out the recruitment policy of a company from previous year placement statistics and student </a:t>
            </a:r>
            <a:r>
              <a:rPr lang="en-US" sz="2400" dirty="0" smtClean="0">
                <a:latin typeface="Times New Roman" pitchFamily="18" charset="0"/>
                <a:cs typeface="Times New Roman" pitchFamily="18" charset="0"/>
              </a:rPr>
              <a:t>dataset. Thus </a:t>
            </a:r>
            <a:r>
              <a:rPr lang="en-US" sz="2400" dirty="0">
                <a:latin typeface="Times New Roman" pitchFamily="18" charset="0"/>
                <a:cs typeface="Times New Roman" pitchFamily="18" charset="0"/>
              </a:rPr>
              <a:t>it is very important to conduct a study on various placement prediction </a:t>
            </a:r>
            <a:r>
              <a:rPr lang="en-US" sz="2400" dirty="0" smtClean="0">
                <a:latin typeface="Times New Roman" pitchFamily="18" charset="0"/>
                <a:cs typeface="Times New Roman" pitchFamily="18" charset="0"/>
              </a:rPr>
              <a:t>systems.</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993177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a:spLocks noGrp="1" noRot="1" noChangeAspect="1" noMove="1" noResize="1" noEditPoints="1" noAdjustHandles="1" noChangeArrowheads="1" noChangeShapeType="1" noTextEdit="1"/>
          </p:cNvSpPr>
          <p:nvPr/>
        </p:nvSpPr>
        <p:spPr>
          <a:xfrm>
            <a:off x="635" y="-635"/>
            <a:ext cx="12191365" cy="106489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36220" y="0"/>
            <a:ext cx="11955145" cy="1063625"/>
          </a:xfrm>
        </p:spPr>
        <p:txBody>
          <a:bodyPr>
            <a:normAutofit/>
          </a:bodyPr>
          <a:lstStyle/>
          <a:p>
            <a:pPr algn="ctr"/>
            <a:r>
              <a:rPr lang="en-IN" sz="4000" b="1" dirty="0" smtClean="0">
                <a:solidFill>
                  <a:schemeClr val="bg1"/>
                </a:solidFill>
                <a:latin typeface="Times New Roman" panose="02020603050405020304" pitchFamily="18" charset="0"/>
                <a:cs typeface="Times New Roman" panose="02020603050405020304" pitchFamily="18" charset="0"/>
              </a:rPr>
              <a:t>Block Diagram</a:t>
            </a:r>
            <a:endParaRPr lang="en-IN" sz="4000" b="1" dirty="0">
              <a:solidFill>
                <a:schemeClr val="bg1"/>
              </a:solidFill>
              <a:latin typeface="Times New Roman" panose="02020603050405020304" pitchFamily="18" charset="0"/>
              <a:cs typeface="Times New Roman" panose="02020603050405020304" pitchFamily="18" charset="0"/>
            </a:endParaRPr>
          </a:p>
        </p:txBody>
      </p:sp>
      <p:grpSp>
        <p:nvGrpSpPr>
          <p:cNvPr id="19" name="Group 18"/>
          <p:cNvGrpSpPr>
            <a:grpSpLocks noGrp="1" noUngrp="1" noRot="1" noChangeAspect="1" noMove="1" noResize="1"/>
          </p:cNvGrpSpPr>
          <p:nvPr/>
        </p:nvGrpSpPr>
        <p:grpSpPr>
          <a:xfrm>
            <a:off x="11401725" y="6229681"/>
            <a:ext cx="457200" cy="457200"/>
            <a:chOff x="11361456" y="6195813"/>
            <a:chExt cx="548640" cy="548640"/>
          </a:xfrm>
        </p:grpSpPr>
        <p:sp>
          <p:nvSpPr>
            <p:cNvPr id="20" name="Oval 19"/>
            <p:cNvSpPr/>
            <p:nvPr/>
          </p:nvSpPr>
          <p:spPr>
            <a:xfrm>
              <a:off x="11361456" y="6195813"/>
              <a:ext cx="548640" cy="548640"/>
            </a:xfrm>
            <a:prstGeom prst="ellipse">
              <a:avLst/>
            </a:prstGeom>
            <a:blipFill dpi="0" rotWithShape="1">
              <a:blip r:embed="rId3">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1" name="Oval 20"/>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8" name="Slide Number Placeholder 7"/>
          <p:cNvSpPr>
            <a:spLocks noGrp="1"/>
          </p:cNvSpPr>
          <p:nvPr>
            <p:ph type="sldNum" sz="quarter" idx="12"/>
          </p:nvPr>
        </p:nvSpPr>
        <p:spPr>
          <a:xfrm>
            <a:off x="11311128" y="6272784"/>
            <a:ext cx="640080" cy="365125"/>
          </a:xfrm>
        </p:spPr>
        <p:txBody>
          <a:bodyPr>
            <a:normAutofit/>
          </a:bodyPr>
          <a:lstStyle/>
          <a:p>
            <a:pPr>
              <a:spcAft>
                <a:spcPts val="600"/>
              </a:spcAft>
            </a:pPr>
            <a:fld id="{D57F1E4F-1CFF-5643-939E-217C01CDF565}" type="slidenum">
              <a:rPr lang="en-US" smtClean="0"/>
              <a:pPr>
                <a:spcAft>
                  <a:spcPts val="600"/>
                </a:spcAft>
              </a:pPr>
              <a:t>6</a:t>
            </a:fld>
            <a:endParaRPr lang="en-US"/>
          </a:p>
        </p:txBody>
      </p:sp>
      <p:sp>
        <p:nvSpPr>
          <p:cNvPr id="11" name="Footer Placeholder 6"/>
          <p:cNvSpPr>
            <a:spLocks noGrp="1"/>
          </p:cNvSpPr>
          <p:nvPr>
            <p:ph type="ftr" sz="quarter" idx="11"/>
          </p:nvPr>
        </p:nvSpPr>
        <p:spPr>
          <a:xfrm>
            <a:off x="253809" y="6406023"/>
            <a:ext cx="6327648" cy="365125"/>
          </a:xfrm>
        </p:spPr>
        <p:txBody>
          <a:bodyPr>
            <a:normAutofit/>
          </a:bodyPr>
          <a:lstStyle/>
          <a:p>
            <a:r>
              <a:rPr lang="en-US" sz="1200" b="1" dirty="0" smtClean="0">
                <a:latin typeface="Times New Roman" panose="02020603050405020304" pitchFamily="18" charset="0"/>
                <a:cs typeface="Times New Roman" panose="02020603050405020304" pitchFamily="18" charset="0"/>
              </a:rPr>
              <a:t>MAJOR  PROJECT (2020-21) , DEPARTMENT OF ECE, </a:t>
            </a:r>
            <a:r>
              <a:rPr lang="en-US" sz="1200" b="1" dirty="0" err="1" smtClean="0">
                <a:latin typeface="Times New Roman" panose="02020603050405020304" pitchFamily="18" charset="0"/>
                <a:cs typeface="Times New Roman" panose="02020603050405020304" pitchFamily="18" charset="0"/>
              </a:rPr>
              <a:t>Anurag</a:t>
            </a:r>
            <a:r>
              <a:rPr lang="en-US" sz="1200" b="1" dirty="0" smtClean="0">
                <a:latin typeface="Times New Roman" panose="02020603050405020304" pitchFamily="18" charset="0"/>
                <a:cs typeface="Times New Roman" panose="02020603050405020304" pitchFamily="18" charset="0"/>
              </a:rPr>
              <a:t> Group Of  Institutions</a:t>
            </a:r>
            <a:endParaRPr lang="en-IN" altLang="en-US" sz="1200" b="1" dirty="0">
              <a:latin typeface="Times New Roman" panose="02020603050405020304" pitchFamily="18" charset="0"/>
              <a:cs typeface="Times New Roman" panose="02020603050405020304" pitchFamily="18" charset="0"/>
            </a:endParaRPr>
          </a:p>
        </p:txBody>
      </p:sp>
      <p:pic>
        <p:nvPicPr>
          <p:cNvPr id="12" name="Picture 2" descr="https://admin.google.com/u/0/ac/images/logo.gif?uid=109924939541493266436&amp;service=google_gsui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90913" y="0"/>
            <a:ext cx="1300451" cy="109345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C:\Users\hp\Desktop\flow chart.jpg"/>
          <p:cNvPicPr/>
          <p:nvPr/>
        </p:nvPicPr>
        <p:blipFill>
          <a:blip r:embed="rId5">
            <a:extLst>
              <a:ext uri="{28A0092B-C50C-407E-A947-70E740481C1C}">
                <a14:useLocalDpi xmlns:a14="http://schemas.microsoft.com/office/drawing/2010/main" val="0"/>
              </a:ext>
            </a:extLst>
          </a:blip>
          <a:srcRect/>
          <a:stretch>
            <a:fillRect/>
          </a:stretch>
        </p:blipFill>
        <p:spPr bwMode="auto">
          <a:xfrm>
            <a:off x="1704975" y="1514475"/>
            <a:ext cx="8534400" cy="3590925"/>
          </a:xfrm>
          <a:prstGeom prst="rect">
            <a:avLst/>
          </a:prstGeom>
          <a:noFill/>
          <a:ln>
            <a:noFill/>
          </a:ln>
        </p:spPr>
      </p:pic>
      <p:sp>
        <p:nvSpPr>
          <p:cNvPr id="4" name="TextBox 3"/>
          <p:cNvSpPr txBox="1"/>
          <p:nvPr/>
        </p:nvSpPr>
        <p:spPr>
          <a:xfrm>
            <a:off x="4448175" y="5181600"/>
            <a:ext cx="2648867" cy="369332"/>
          </a:xfrm>
          <a:prstGeom prst="rect">
            <a:avLst/>
          </a:prstGeom>
          <a:noFill/>
        </p:spPr>
        <p:txBody>
          <a:bodyPr wrap="none" rtlCol="0">
            <a:spAutoFit/>
          </a:bodyPr>
          <a:lstStyle/>
          <a:p>
            <a:r>
              <a:rPr lang="en-US" dirty="0" smtClean="0"/>
              <a:t>Fig 1 Proposed Method</a:t>
            </a:r>
            <a:endParaRPr lang="en-US" dirty="0"/>
          </a:p>
        </p:txBody>
      </p:sp>
    </p:spTree>
    <p:extLst>
      <p:ext uri="{BB962C8B-B14F-4D97-AF65-F5344CB8AC3E}">
        <p14:creationId xmlns:p14="http://schemas.microsoft.com/office/powerpoint/2010/main" val="32725965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a:spLocks noGrp="1" noRot="1" noChangeAspect="1" noMove="1" noResize="1" noEditPoints="1" noAdjustHandles="1" noChangeArrowheads="1" noChangeShapeType="1" noTextEdit="1"/>
          </p:cNvSpPr>
          <p:nvPr/>
        </p:nvSpPr>
        <p:spPr>
          <a:xfrm>
            <a:off x="635" y="-635"/>
            <a:ext cx="12191365" cy="106489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36220" y="0"/>
            <a:ext cx="11955145" cy="1063625"/>
          </a:xfrm>
        </p:spPr>
        <p:txBody>
          <a:bodyPr>
            <a:normAutofit/>
          </a:bodyPr>
          <a:lstStyle/>
          <a:p>
            <a:pPr algn="ctr"/>
            <a:r>
              <a:rPr lang="en-IN" sz="4000" b="1" dirty="0" smtClean="0">
                <a:solidFill>
                  <a:schemeClr val="bg1"/>
                </a:solidFill>
                <a:latin typeface="Times New Roman" panose="02020603050405020304" pitchFamily="18" charset="0"/>
                <a:cs typeface="Times New Roman" panose="02020603050405020304" pitchFamily="18" charset="0"/>
              </a:rPr>
              <a:t>Artificial Neural </a:t>
            </a:r>
            <a:r>
              <a:rPr lang="en-IN" sz="4000" b="1" dirty="0" err="1" smtClean="0">
                <a:solidFill>
                  <a:schemeClr val="bg1"/>
                </a:solidFill>
                <a:latin typeface="Times New Roman" panose="02020603050405020304" pitchFamily="18" charset="0"/>
                <a:cs typeface="Times New Roman" panose="02020603050405020304" pitchFamily="18" charset="0"/>
              </a:rPr>
              <a:t>NEtwork</a:t>
            </a:r>
            <a:endParaRPr lang="en-IN" sz="4000" b="1" dirty="0">
              <a:solidFill>
                <a:schemeClr val="bg1"/>
              </a:solidFill>
              <a:latin typeface="Times New Roman" panose="02020603050405020304" pitchFamily="18" charset="0"/>
              <a:cs typeface="Times New Roman" panose="02020603050405020304" pitchFamily="18" charset="0"/>
            </a:endParaRPr>
          </a:p>
        </p:txBody>
      </p:sp>
      <p:grpSp>
        <p:nvGrpSpPr>
          <p:cNvPr id="19" name="Group 18"/>
          <p:cNvGrpSpPr>
            <a:grpSpLocks noGrp="1" noUngrp="1" noRot="1" noChangeAspect="1" noMove="1" noResize="1"/>
          </p:cNvGrpSpPr>
          <p:nvPr/>
        </p:nvGrpSpPr>
        <p:grpSpPr>
          <a:xfrm>
            <a:off x="11401725" y="6229681"/>
            <a:ext cx="457200" cy="457200"/>
            <a:chOff x="11361456" y="6195813"/>
            <a:chExt cx="548640" cy="548640"/>
          </a:xfrm>
        </p:grpSpPr>
        <p:sp>
          <p:nvSpPr>
            <p:cNvPr id="20" name="Oval 19"/>
            <p:cNvSpPr/>
            <p:nvPr/>
          </p:nvSpPr>
          <p:spPr>
            <a:xfrm>
              <a:off x="11361456" y="6195813"/>
              <a:ext cx="548640" cy="54864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1" name="Oval 20"/>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8" name="Slide Number Placeholder 7"/>
          <p:cNvSpPr>
            <a:spLocks noGrp="1"/>
          </p:cNvSpPr>
          <p:nvPr>
            <p:ph type="sldNum" sz="quarter" idx="12"/>
          </p:nvPr>
        </p:nvSpPr>
        <p:spPr>
          <a:xfrm>
            <a:off x="11311128" y="6272784"/>
            <a:ext cx="640080" cy="365125"/>
          </a:xfrm>
        </p:spPr>
        <p:txBody>
          <a:bodyPr>
            <a:normAutofit/>
          </a:bodyPr>
          <a:lstStyle/>
          <a:p>
            <a:pPr>
              <a:spcAft>
                <a:spcPts val="600"/>
              </a:spcAft>
            </a:pPr>
            <a:fld id="{D57F1E4F-1CFF-5643-939E-217C01CDF565}" type="slidenum">
              <a:rPr lang="en-US" smtClean="0"/>
              <a:pPr>
                <a:spcAft>
                  <a:spcPts val="600"/>
                </a:spcAft>
              </a:pPr>
              <a:t>7</a:t>
            </a:fld>
            <a:endParaRPr lang="en-US"/>
          </a:p>
        </p:txBody>
      </p:sp>
      <p:sp>
        <p:nvSpPr>
          <p:cNvPr id="11" name="Footer Placeholder 6"/>
          <p:cNvSpPr>
            <a:spLocks noGrp="1"/>
          </p:cNvSpPr>
          <p:nvPr>
            <p:ph type="ftr" sz="quarter" idx="11"/>
          </p:nvPr>
        </p:nvSpPr>
        <p:spPr>
          <a:xfrm>
            <a:off x="253809" y="6406023"/>
            <a:ext cx="6327648" cy="365125"/>
          </a:xfrm>
        </p:spPr>
        <p:txBody>
          <a:bodyPr>
            <a:normAutofit/>
          </a:bodyPr>
          <a:lstStyle/>
          <a:p>
            <a:r>
              <a:rPr lang="en-US" sz="1200" b="1" dirty="0" smtClean="0">
                <a:latin typeface="Times New Roman" panose="02020603050405020304" pitchFamily="18" charset="0"/>
                <a:cs typeface="Times New Roman" panose="02020603050405020304" pitchFamily="18" charset="0"/>
              </a:rPr>
              <a:t>MAJOR  PROJECT (2020-21) , DEPARTMENT OF ECE, </a:t>
            </a:r>
            <a:r>
              <a:rPr lang="en-US" sz="1200" b="1" dirty="0" err="1" smtClean="0">
                <a:latin typeface="Times New Roman" panose="02020603050405020304" pitchFamily="18" charset="0"/>
                <a:cs typeface="Times New Roman" panose="02020603050405020304" pitchFamily="18" charset="0"/>
              </a:rPr>
              <a:t>Anurag</a:t>
            </a:r>
            <a:r>
              <a:rPr lang="en-US" sz="1200" b="1" dirty="0" smtClean="0">
                <a:latin typeface="Times New Roman" panose="02020603050405020304" pitchFamily="18" charset="0"/>
                <a:cs typeface="Times New Roman" panose="02020603050405020304" pitchFamily="18" charset="0"/>
              </a:rPr>
              <a:t> Group Of  Institutions</a:t>
            </a:r>
            <a:endParaRPr lang="en-IN" altLang="en-US" sz="1200" b="1" dirty="0">
              <a:latin typeface="Times New Roman" panose="02020603050405020304" pitchFamily="18" charset="0"/>
              <a:cs typeface="Times New Roman" panose="02020603050405020304" pitchFamily="18" charset="0"/>
            </a:endParaRPr>
          </a:p>
        </p:txBody>
      </p:sp>
      <p:pic>
        <p:nvPicPr>
          <p:cNvPr id="12" name="Picture 2" descr="https://admin.google.com/u/0/ac/images/logo.gif?uid=109924939541493266436&amp;service=google_gsu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0913" y="0"/>
            <a:ext cx="1300451" cy="109345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4975" y="1552574"/>
            <a:ext cx="7611303" cy="3975893"/>
          </a:xfrm>
          <a:prstGeom prst="rect">
            <a:avLst/>
          </a:prstGeom>
        </p:spPr>
      </p:pic>
      <p:sp>
        <p:nvSpPr>
          <p:cNvPr id="5" name="TextBox 4"/>
          <p:cNvSpPr txBox="1"/>
          <p:nvPr/>
        </p:nvSpPr>
        <p:spPr>
          <a:xfrm>
            <a:off x="4495800" y="5886450"/>
            <a:ext cx="1594860" cy="369332"/>
          </a:xfrm>
          <a:prstGeom prst="rect">
            <a:avLst/>
          </a:prstGeom>
          <a:noFill/>
        </p:spPr>
        <p:txBody>
          <a:bodyPr wrap="none" rtlCol="0">
            <a:spAutoFit/>
          </a:bodyPr>
          <a:lstStyle/>
          <a:p>
            <a:r>
              <a:rPr lang="en-US" dirty="0" smtClean="0"/>
              <a:t>Fig 2. Neuron</a:t>
            </a:r>
            <a:endParaRPr lang="en-US" dirty="0"/>
          </a:p>
        </p:txBody>
      </p:sp>
    </p:spTree>
    <p:extLst>
      <p:ext uri="{BB962C8B-B14F-4D97-AF65-F5344CB8AC3E}">
        <p14:creationId xmlns:p14="http://schemas.microsoft.com/office/powerpoint/2010/main" val="33588563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a:spLocks noGrp="1" noRot="1" noChangeAspect="1" noMove="1" noResize="1" noEditPoints="1" noAdjustHandles="1" noChangeArrowheads="1" noChangeShapeType="1" noTextEdit="1"/>
          </p:cNvSpPr>
          <p:nvPr/>
        </p:nvSpPr>
        <p:spPr>
          <a:xfrm>
            <a:off x="635" y="-635"/>
            <a:ext cx="12191365" cy="106489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36220" y="0"/>
            <a:ext cx="11955145" cy="1063625"/>
          </a:xfrm>
        </p:spPr>
        <p:txBody>
          <a:bodyPr>
            <a:normAutofit/>
          </a:bodyPr>
          <a:lstStyle/>
          <a:p>
            <a:pPr algn="ctr"/>
            <a:r>
              <a:rPr lang="en-IN" sz="4000" b="1" dirty="0" smtClean="0">
                <a:solidFill>
                  <a:schemeClr val="bg1"/>
                </a:solidFill>
                <a:latin typeface="Times New Roman" panose="02020603050405020304" pitchFamily="18" charset="0"/>
                <a:cs typeface="Times New Roman" panose="02020603050405020304" pitchFamily="18" charset="0"/>
              </a:rPr>
              <a:t>Multi Layer Perceptron</a:t>
            </a:r>
            <a:endParaRPr lang="en-IN" sz="4000" b="1" dirty="0">
              <a:solidFill>
                <a:schemeClr val="bg1"/>
              </a:solidFill>
              <a:latin typeface="Times New Roman" panose="02020603050405020304" pitchFamily="18" charset="0"/>
              <a:cs typeface="Times New Roman" panose="02020603050405020304" pitchFamily="18" charset="0"/>
            </a:endParaRPr>
          </a:p>
        </p:txBody>
      </p:sp>
      <p:grpSp>
        <p:nvGrpSpPr>
          <p:cNvPr id="19" name="Group 18"/>
          <p:cNvGrpSpPr>
            <a:grpSpLocks noGrp="1" noUngrp="1" noRot="1" noChangeAspect="1" noMove="1" noResize="1"/>
          </p:cNvGrpSpPr>
          <p:nvPr/>
        </p:nvGrpSpPr>
        <p:grpSpPr>
          <a:xfrm>
            <a:off x="11401725" y="6229681"/>
            <a:ext cx="457200" cy="457200"/>
            <a:chOff x="11361456" y="6195813"/>
            <a:chExt cx="548640" cy="548640"/>
          </a:xfrm>
        </p:grpSpPr>
        <p:sp>
          <p:nvSpPr>
            <p:cNvPr id="20" name="Oval 19"/>
            <p:cNvSpPr/>
            <p:nvPr/>
          </p:nvSpPr>
          <p:spPr>
            <a:xfrm>
              <a:off x="11361456" y="6195813"/>
              <a:ext cx="548640" cy="54864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1" name="Oval 20"/>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8" name="Slide Number Placeholder 7"/>
          <p:cNvSpPr>
            <a:spLocks noGrp="1"/>
          </p:cNvSpPr>
          <p:nvPr>
            <p:ph type="sldNum" sz="quarter" idx="12"/>
          </p:nvPr>
        </p:nvSpPr>
        <p:spPr>
          <a:xfrm>
            <a:off x="11311128" y="6272784"/>
            <a:ext cx="640080" cy="365125"/>
          </a:xfrm>
        </p:spPr>
        <p:txBody>
          <a:bodyPr>
            <a:normAutofit/>
          </a:bodyPr>
          <a:lstStyle/>
          <a:p>
            <a:pPr>
              <a:spcAft>
                <a:spcPts val="600"/>
              </a:spcAft>
            </a:pPr>
            <a:fld id="{D57F1E4F-1CFF-5643-939E-217C01CDF565}" type="slidenum">
              <a:rPr lang="en-US" smtClean="0"/>
              <a:pPr>
                <a:spcAft>
                  <a:spcPts val="600"/>
                </a:spcAft>
              </a:pPr>
              <a:t>8</a:t>
            </a:fld>
            <a:endParaRPr lang="en-US"/>
          </a:p>
        </p:txBody>
      </p:sp>
      <p:sp>
        <p:nvSpPr>
          <p:cNvPr id="11" name="Footer Placeholder 6"/>
          <p:cNvSpPr>
            <a:spLocks noGrp="1"/>
          </p:cNvSpPr>
          <p:nvPr>
            <p:ph type="ftr" sz="quarter" idx="11"/>
          </p:nvPr>
        </p:nvSpPr>
        <p:spPr>
          <a:xfrm>
            <a:off x="253809" y="6406023"/>
            <a:ext cx="6327648" cy="365125"/>
          </a:xfrm>
        </p:spPr>
        <p:txBody>
          <a:bodyPr>
            <a:normAutofit/>
          </a:bodyPr>
          <a:lstStyle/>
          <a:p>
            <a:r>
              <a:rPr lang="en-US" sz="1200" b="1" dirty="0" smtClean="0">
                <a:latin typeface="Times New Roman" panose="02020603050405020304" pitchFamily="18" charset="0"/>
                <a:cs typeface="Times New Roman" panose="02020603050405020304" pitchFamily="18" charset="0"/>
              </a:rPr>
              <a:t>MAJOR  PROJECT (2020-21) , DEPARTMENT OF ECE, </a:t>
            </a:r>
            <a:r>
              <a:rPr lang="en-US" sz="1200" b="1" dirty="0" err="1" smtClean="0">
                <a:latin typeface="Times New Roman" panose="02020603050405020304" pitchFamily="18" charset="0"/>
                <a:cs typeface="Times New Roman" panose="02020603050405020304" pitchFamily="18" charset="0"/>
              </a:rPr>
              <a:t>Anurag</a:t>
            </a:r>
            <a:r>
              <a:rPr lang="en-US" sz="1200" b="1" dirty="0" smtClean="0">
                <a:latin typeface="Times New Roman" panose="02020603050405020304" pitchFamily="18" charset="0"/>
                <a:cs typeface="Times New Roman" panose="02020603050405020304" pitchFamily="18" charset="0"/>
              </a:rPr>
              <a:t> Group Of  Institutions</a:t>
            </a:r>
            <a:endParaRPr lang="en-IN" altLang="en-US" sz="1200" b="1" dirty="0">
              <a:latin typeface="Times New Roman" panose="02020603050405020304" pitchFamily="18" charset="0"/>
              <a:cs typeface="Times New Roman" panose="02020603050405020304" pitchFamily="18" charset="0"/>
            </a:endParaRPr>
          </a:p>
        </p:txBody>
      </p:sp>
      <p:pic>
        <p:nvPicPr>
          <p:cNvPr id="12" name="Picture 2" descr="https://admin.google.com/u/0/ac/images/logo.gif?uid=109924939541493266436&amp;service=google_gsu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0913" y="0"/>
            <a:ext cx="1300451" cy="109345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2001" y="1276349"/>
            <a:ext cx="6287045" cy="4229321"/>
          </a:xfrm>
          <a:prstGeom prst="rect">
            <a:avLst/>
          </a:prstGeom>
        </p:spPr>
      </p:pic>
      <p:sp>
        <p:nvSpPr>
          <p:cNvPr id="5" name="TextBox 4"/>
          <p:cNvSpPr txBox="1"/>
          <p:nvPr/>
        </p:nvSpPr>
        <p:spPr>
          <a:xfrm>
            <a:off x="4629150" y="5753100"/>
            <a:ext cx="3164905" cy="369332"/>
          </a:xfrm>
          <a:prstGeom prst="rect">
            <a:avLst/>
          </a:prstGeom>
          <a:noFill/>
        </p:spPr>
        <p:txBody>
          <a:bodyPr wrap="none" rtlCol="0">
            <a:spAutoFit/>
          </a:bodyPr>
          <a:lstStyle/>
          <a:p>
            <a:r>
              <a:rPr lang="en-US" dirty="0" smtClean="0"/>
              <a:t>Fig 3 Multi Layer Perceptron</a:t>
            </a:r>
            <a:endParaRPr lang="en-US" dirty="0"/>
          </a:p>
        </p:txBody>
      </p:sp>
    </p:spTree>
    <p:extLst>
      <p:ext uri="{BB962C8B-B14F-4D97-AF65-F5344CB8AC3E}">
        <p14:creationId xmlns:p14="http://schemas.microsoft.com/office/powerpoint/2010/main" val="3727604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a:spLocks noGrp="1" noRot="1" noChangeAspect="1" noMove="1" noResize="1" noEditPoints="1" noAdjustHandles="1" noChangeArrowheads="1" noChangeShapeType="1" noTextEdit="1"/>
          </p:cNvSpPr>
          <p:nvPr/>
        </p:nvSpPr>
        <p:spPr>
          <a:xfrm>
            <a:off x="635" y="-635"/>
            <a:ext cx="12191365" cy="106489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36220" y="0"/>
            <a:ext cx="11955145" cy="1063625"/>
          </a:xfrm>
        </p:spPr>
        <p:txBody>
          <a:bodyPr>
            <a:normAutofit/>
          </a:bodyPr>
          <a:lstStyle/>
          <a:p>
            <a:pPr algn="ctr"/>
            <a:r>
              <a:rPr lang="en-IN" sz="4000" b="1" dirty="0" smtClean="0">
                <a:solidFill>
                  <a:schemeClr val="bg1"/>
                </a:solidFill>
                <a:latin typeface="Times New Roman" panose="02020603050405020304" pitchFamily="18" charset="0"/>
                <a:cs typeface="Times New Roman" panose="02020603050405020304" pitchFamily="18" charset="0"/>
              </a:rPr>
              <a:t>Sequence of operation</a:t>
            </a:r>
            <a:endParaRPr lang="en-IN" sz="4000" b="1" dirty="0">
              <a:solidFill>
                <a:schemeClr val="bg1"/>
              </a:solidFill>
              <a:latin typeface="Times New Roman" panose="02020603050405020304" pitchFamily="18" charset="0"/>
              <a:cs typeface="Times New Roman" panose="02020603050405020304" pitchFamily="18" charset="0"/>
            </a:endParaRPr>
          </a:p>
        </p:txBody>
      </p:sp>
      <p:grpSp>
        <p:nvGrpSpPr>
          <p:cNvPr id="19" name="Group 18"/>
          <p:cNvGrpSpPr>
            <a:grpSpLocks noGrp="1" noUngrp="1" noRot="1" noChangeAspect="1" noMove="1" noResize="1"/>
          </p:cNvGrpSpPr>
          <p:nvPr/>
        </p:nvGrpSpPr>
        <p:grpSpPr>
          <a:xfrm>
            <a:off x="11401725" y="6229681"/>
            <a:ext cx="457200" cy="457200"/>
            <a:chOff x="11361456" y="6195813"/>
            <a:chExt cx="548640" cy="548640"/>
          </a:xfrm>
        </p:grpSpPr>
        <p:sp>
          <p:nvSpPr>
            <p:cNvPr id="20" name="Oval 19"/>
            <p:cNvSpPr/>
            <p:nvPr/>
          </p:nvSpPr>
          <p:spPr>
            <a:xfrm>
              <a:off x="11361456" y="6195813"/>
              <a:ext cx="548640" cy="54864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1" name="Oval 20"/>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8" name="Slide Number Placeholder 7"/>
          <p:cNvSpPr>
            <a:spLocks noGrp="1"/>
          </p:cNvSpPr>
          <p:nvPr>
            <p:ph type="sldNum" sz="quarter" idx="12"/>
          </p:nvPr>
        </p:nvSpPr>
        <p:spPr>
          <a:xfrm>
            <a:off x="11311128" y="6272784"/>
            <a:ext cx="640080" cy="365125"/>
          </a:xfrm>
        </p:spPr>
        <p:txBody>
          <a:bodyPr>
            <a:normAutofit/>
          </a:bodyPr>
          <a:lstStyle/>
          <a:p>
            <a:pPr>
              <a:spcAft>
                <a:spcPts val="600"/>
              </a:spcAft>
            </a:pPr>
            <a:fld id="{D57F1E4F-1CFF-5643-939E-217C01CDF565}" type="slidenum">
              <a:rPr lang="en-US" smtClean="0"/>
              <a:pPr>
                <a:spcAft>
                  <a:spcPts val="600"/>
                </a:spcAft>
              </a:pPr>
              <a:t>9</a:t>
            </a:fld>
            <a:endParaRPr lang="en-US"/>
          </a:p>
        </p:txBody>
      </p:sp>
      <p:sp>
        <p:nvSpPr>
          <p:cNvPr id="11" name="Footer Placeholder 6"/>
          <p:cNvSpPr>
            <a:spLocks noGrp="1"/>
          </p:cNvSpPr>
          <p:nvPr>
            <p:ph type="ftr" sz="quarter" idx="11"/>
          </p:nvPr>
        </p:nvSpPr>
        <p:spPr>
          <a:xfrm>
            <a:off x="253809" y="6406023"/>
            <a:ext cx="6327648" cy="365125"/>
          </a:xfrm>
        </p:spPr>
        <p:txBody>
          <a:bodyPr>
            <a:normAutofit/>
          </a:bodyPr>
          <a:lstStyle/>
          <a:p>
            <a:r>
              <a:rPr lang="en-US" sz="1200" b="1" dirty="0" smtClean="0">
                <a:latin typeface="Times New Roman" panose="02020603050405020304" pitchFamily="18" charset="0"/>
                <a:cs typeface="Times New Roman" panose="02020603050405020304" pitchFamily="18" charset="0"/>
              </a:rPr>
              <a:t>MAJOR  PROJECT (2020-21) , DEPARTMENT OF ECE, </a:t>
            </a:r>
            <a:r>
              <a:rPr lang="en-US" sz="1200" b="1" dirty="0" err="1" smtClean="0">
                <a:latin typeface="Times New Roman" panose="02020603050405020304" pitchFamily="18" charset="0"/>
                <a:cs typeface="Times New Roman" panose="02020603050405020304" pitchFamily="18" charset="0"/>
              </a:rPr>
              <a:t>Anurag</a:t>
            </a:r>
            <a:r>
              <a:rPr lang="en-US" sz="1200" b="1" dirty="0" smtClean="0">
                <a:latin typeface="Times New Roman" panose="02020603050405020304" pitchFamily="18" charset="0"/>
                <a:cs typeface="Times New Roman" panose="02020603050405020304" pitchFamily="18" charset="0"/>
              </a:rPr>
              <a:t> Group Of  Institutions</a:t>
            </a:r>
            <a:endParaRPr lang="en-IN" altLang="en-US" sz="1200" b="1" dirty="0">
              <a:latin typeface="Times New Roman" panose="02020603050405020304" pitchFamily="18" charset="0"/>
              <a:cs typeface="Times New Roman" panose="02020603050405020304" pitchFamily="18" charset="0"/>
            </a:endParaRPr>
          </a:p>
        </p:txBody>
      </p:sp>
      <p:pic>
        <p:nvPicPr>
          <p:cNvPr id="12" name="Picture 2" descr="https://admin.google.com/u/0/ac/images/logo.gif?uid=109924939541493266436&amp;service=google_gsu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0913" y="0"/>
            <a:ext cx="1300451" cy="109345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0" y="1340303"/>
            <a:ext cx="10058400" cy="4562202"/>
          </a:xfrm>
          <a:prstGeom prst="rect">
            <a:avLst/>
          </a:prstGeom>
        </p:spPr>
      </p:pic>
      <p:sp>
        <p:nvSpPr>
          <p:cNvPr id="6" name="TextBox 5"/>
          <p:cNvSpPr txBox="1"/>
          <p:nvPr/>
        </p:nvSpPr>
        <p:spPr>
          <a:xfrm>
            <a:off x="4638674" y="6079755"/>
            <a:ext cx="3199722" cy="369332"/>
          </a:xfrm>
          <a:prstGeom prst="rect">
            <a:avLst/>
          </a:prstGeom>
          <a:noFill/>
        </p:spPr>
        <p:txBody>
          <a:bodyPr wrap="none" rtlCol="0">
            <a:spAutoFit/>
          </a:bodyPr>
          <a:lstStyle/>
          <a:p>
            <a:r>
              <a:rPr lang="en-US" dirty="0" smtClean="0"/>
              <a:t>Fig 4. Sequence of operation</a:t>
            </a:r>
            <a:endParaRPr lang="en-US" dirty="0"/>
          </a:p>
        </p:txBody>
      </p:sp>
    </p:spTree>
    <p:extLst>
      <p:ext uri="{BB962C8B-B14F-4D97-AF65-F5344CB8AC3E}">
        <p14:creationId xmlns:p14="http://schemas.microsoft.com/office/powerpoint/2010/main" val="40639996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spDef>
      <a:spPr>
        <a:solidFill>
          <a:srgbClr val="002060"/>
        </a:solidFill>
        <a:ln>
          <a:noFill/>
        </a:ln>
      </a:spPr>
      <a:bodyPr rtlCol="0" anchor="ctr"/>
      <a:lstStyle>
        <a:defPP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730</TotalTime>
  <Words>755</Words>
  <Application>Microsoft Office PowerPoint</Application>
  <PresentationFormat>Custom</PresentationFormat>
  <Paragraphs>115</Paragraphs>
  <Slides>19</Slides>
  <Notes>2</Notes>
  <HiddenSlides>0</HiddenSlides>
  <MMClips>1</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Wood Type</vt:lpstr>
      <vt:lpstr>PowerPoint Presentation</vt:lpstr>
      <vt:lpstr>abstract</vt:lpstr>
      <vt:lpstr>OBJECTIVES</vt:lpstr>
      <vt:lpstr>Data set</vt:lpstr>
      <vt:lpstr>Methodology</vt:lpstr>
      <vt:lpstr>Block Diagram</vt:lpstr>
      <vt:lpstr>Artificial Neural NEtwork</vt:lpstr>
      <vt:lpstr>Multi Layer Perceptron</vt:lpstr>
      <vt:lpstr>Sequence of operation</vt:lpstr>
      <vt:lpstr>Software and Hardware requireMent</vt:lpstr>
      <vt:lpstr>Result</vt:lpstr>
      <vt:lpstr>result</vt:lpstr>
      <vt:lpstr>result</vt:lpstr>
      <vt:lpstr>result</vt:lpstr>
      <vt:lpstr>result</vt:lpstr>
      <vt:lpstr>APPLICATION</vt:lpstr>
      <vt:lpstr>Conclusion and Future Scope</vt:lpstr>
      <vt:lpstr>REFERENCE</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project</dc:title>
  <dc:creator>Praveen Chakravarthy</dc:creator>
  <cp:lastModifiedBy>hp</cp:lastModifiedBy>
  <cp:revision>157</cp:revision>
  <dcterms:created xsi:type="dcterms:W3CDTF">2020-06-17T01:59:00Z</dcterms:created>
  <dcterms:modified xsi:type="dcterms:W3CDTF">2021-07-15T09:55:53Z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1033-11.2.0.9747</vt:lpwstr>
  </property>
</Properties>
</file>